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9"/>
  </p:notesMasterIdLst>
  <p:sldIdLst>
    <p:sldId id="256" r:id="rId2"/>
    <p:sldId id="257" r:id="rId3"/>
    <p:sldId id="258" r:id="rId4"/>
    <p:sldId id="294" r:id="rId5"/>
    <p:sldId id="259" r:id="rId6"/>
    <p:sldId id="295" r:id="rId7"/>
    <p:sldId id="260" r:id="rId8"/>
    <p:sldId id="261" r:id="rId9"/>
    <p:sldId id="296" r:id="rId10"/>
    <p:sldId id="262" r:id="rId11"/>
    <p:sldId id="263" r:id="rId12"/>
    <p:sldId id="264" r:id="rId13"/>
    <p:sldId id="297" r:id="rId14"/>
    <p:sldId id="266" r:id="rId15"/>
    <p:sldId id="267" r:id="rId16"/>
    <p:sldId id="268" r:id="rId17"/>
    <p:sldId id="269" r:id="rId18"/>
    <p:sldId id="270" r:id="rId19"/>
    <p:sldId id="271" r:id="rId20"/>
    <p:sldId id="298" r:id="rId21"/>
    <p:sldId id="272" r:id="rId22"/>
    <p:sldId id="273" r:id="rId23"/>
    <p:sldId id="274" r:id="rId24"/>
    <p:sldId id="275" r:id="rId25"/>
    <p:sldId id="276" r:id="rId26"/>
    <p:sldId id="299" r:id="rId27"/>
    <p:sldId id="277" r:id="rId28"/>
    <p:sldId id="278" r:id="rId29"/>
    <p:sldId id="279" r:id="rId30"/>
    <p:sldId id="280" r:id="rId31"/>
    <p:sldId id="281" r:id="rId32"/>
    <p:sldId id="300" r:id="rId33"/>
    <p:sldId id="282" r:id="rId34"/>
    <p:sldId id="284" r:id="rId35"/>
    <p:sldId id="285" r:id="rId36"/>
    <p:sldId id="301" r:id="rId37"/>
    <p:sldId id="286" r:id="rId38"/>
    <p:sldId id="287" r:id="rId39"/>
    <p:sldId id="288" r:id="rId40"/>
    <p:sldId id="302" r:id="rId41"/>
    <p:sldId id="289" r:id="rId42"/>
    <p:sldId id="303" r:id="rId43"/>
    <p:sldId id="290" r:id="rId44"/>
    <p:sldId id="304" r:id="rId45"/>
    <p:sldId id="291" r:id="rId46"/>
    <p:sldId id="292" r:id="rId47"/>
    <p:sldId id="293" r:id="rId48"/>
    <p:sldId id="305" r:id="rId49"/>
    <p:sldId id="306" r:id="rId50"/>
    <p:sldId id="308" r:id="rId51"/>
    <p:sldId id="307" r:id="rId52"/>
    <p:sldId id="309" r:id="rId53"/>
    <p:sldId id="310" r:id="rId54"/>
    <p:sldId id="311" r:id="rId55"/>
    <p:sldId id="312" r:id="rId56"/>
    <p:sldId id="313" r:id="rId57"/>
    <p:sldId id="314" r:id="rId5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p:cViewPr>
        <p:scale>
          <a:sx n="80" d="100"/>
          <a:sy n="80" d="100"/>
        </p:scale>
        <p:origin x="-422" y="5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37893F-57BE-4643-93C8-080AD0929D0E}" type="datetimeFigureOut">
              <a:rPr lang="pt-BR" smtClean="0"/>
              <a:t>16/06/2015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2EF48-8952-4E42-B541-526CC22AD6B8}" type="slidenum">
              <a:rPr lang="pt-BR" smtClean="0"/>
              <a:t>‹N°›</a:t>
            </a:fld>
            <a:endParaRPr lang="pt-BR"/>
          </a:p>
        </p:txBody>
      </p:sp>
    </p:spTree>
    <p:extLst>
      <p:ext uri="{BB962C8B-B14F-4D97-AF65-F5344CB8AC3E}">
        <p14:creationId xmlns:p14="http://schemas.microsoft.com/office/powerpoint/2010/main" val="2394419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11D54F85-F411-497F-A2A1-930A7CF775F9}" type="datetime1">
              <a:rPr lang="pt-BR" smtClean="0"/>
              <a:t>16/06/2015</a:t>
            </a:fld>
            <a:endParaRPr lang="pt-B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D2D54FD4-E6A3-4A1F-8C5C-1619D1E75EAA}" type="slidenum">
              <a:rPr lang="pt-BR" smtClean="0"/>
              <a:t>‹N°›</a:t>
            </a:fld>
            <a:endParaRPr lang="pt-B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pt-B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pt-BR" smtClean="0"/>
              <a:t>Clique para editar o título mestre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A092C8C-CE43-4E97-8041-5B43ACDD0AAB}" type="datetime1">
              <a:rPr lang="pt-BR" smtClean="0"/>
              <a:t>16/06/2015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2D54FD4-E6A3-4A1F-8C5C-1619D1E75EAA}" type="slidenum">
              <a:rPr lang="pt-BR" smtClean="0"/>
              <a:t>‹N°›</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7C47B419-E3B3-4598-9867-FBA5EC8C9E6D}" type="datetime1">
              <a:rPr lang="pt-BR" smtClean="0"/>
              <a:t>16/06/2015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2D54FD4-E6A3-4A1F-8C5C-1619D1E75EAA}" type="slidenum">
              <a:rPr lang="pt-BR" smtClean="0"/>
              <a:t>‹N°›</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259051D-5405-456F-A75C-47128AFE675D}" type="datetime1">
              <a:rPr lang="pt-BR" smtClean="0"/>
              <a:t>16/06/2015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2D54FD4-E6A3-4A1F-8C5C-1619D1E75EAA}" type="slidenum">
              <a:rPr lang="pt-BR" smtClean="0"/>
              <a:t>‹N°›</a:t>
            </a:fld>
            <a:endParaRPr lang="pt-BR"/>
          </a:p>
        </p:txBody>
      </p:sp>
      <p:sp>
        <p:nvSpPr>
          <p:cNvPr id="7" name="Title 6"/>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9" name="Date Placeholder 8"/>
          <p:cNvSpPr>
            <a:spLocks noGrp="1"/>
          </p:cNvSpPr>
          <p:nvPr>
            <p:ph type="dt" sz="half" idx="10"/>
          </p:nvPr>
        </p:nvSpPr>
        <p:spPr/>
        <p:txBody>
          <a:bodyPr/>
          <a:lstStyle>
            <a:lvl1pPr>
              <a:defRPr>
                <a:solidFill>
                  <a:srgbClr val="FFFFFF"/>
                </a:solidFill>
              </a:defRPr>
            </a:lvl1pPr>
          </a:lstStyle>
          <a:p>
            <a:fld id="{05C0E7A7-D2D8-4ACF-AE33-52C55B86A712}" type="datetime1">
              <a:rPr lang="pt-BR" smtClean="0"/>
              <a:t>16/06/2015</a:t>
            </a:fld>
            <a:endParaRPr lang="pt-B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2D54FD4-E6A3-4A1F-8C5C-1619D1E75EAA}" type="slidenum">
              <a:rPr lang="pt-BR" smtClean="0"/>
              <a:t>‹N°›</a:t>
            </a:fld>
            <a:endParaRPr lang="pt-B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pt-B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pt-BR" smtClean="0"/>
              <a:t>Clique para editar o título mestre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846C4F93-E9C6-4110-BF0D-36D777D1AC2C}" type="datetime1">
              <a:rPr lang="pt-BR" smtClean="0"/>
              <a:t>16/06/2015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2D54FD4-E6A3-4A1F-8C5C-1619D1E75EAA}" type="slidenum">
              <a:rPr lang="pt-BR" smtClean="0"/>
              <a:t>‹N°›</a:t>
            </a:fld>
            <a:endParaRPr lang="pt-BR"/>
          </a:p>
        </p:txBody>
      </p:sp>
      <p:sp>
        <p:nvSpPr>
          <p:cNvPr id="8" name="Title 7"/>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7CDA8BC1-BD57-4B8F-8A26-ED541205101B}" type="datetime1">
              <a:rPr lang="pt-BR" smtClean="0"/>
              <a:t>16/06/2015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2D54FD4-E6A3-4A1F-8C5C-1619D1E75EAA}" type="slidenum">
              <a:rPr lang="pt-BR" smtClean="0"/>
              <a:t>‹N°›</a:t>
            </a:fld>
            <a:endParaRPr lang="pt-BR"/>
          </a:p>
        </p:txBody>
      </p:sp>
      <p:sp>
        <p:nvSpPr>
          <p:cNvPr id="10" name="Title 9"/>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A75679-971A-48C2-BA1C-3FDE8295284B}" type="datetime1">
              <a:rPr lang="pt-BR" smtClean="0"/>
              <a:t>16/06/2015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2D54FD4-E6A3-4A1F-8C5C-1619D1E75EAA}" type="slidenum">
              <a:rPr lang="pt-BR" smtClean="0"/>
              <a:t>‹N°›</a:t>
            </a:fld>
            <a:endParaRPr lang="pt-BR"/>
          </a:p>
        </p:txBody>
      </p:sp>
      <p:sp>
        <p:nvSpPr>
          <p:cNvPr id="6" name="Title 5"/>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94EB098-1BA3-4F7C-B179-2F8816A5D01D}" type="datetime1">
              <a:rPr lang="pt-BR" smtClean="0"/>
              <a:t>16/06/2015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2D54FD4-E6A3-4A1F-8C5C-1619D1E75EAA}" type="slidenum">
              <a:rPr lang="pt-BR" smtClean="0"/>
              <a:t>‹N°›</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3BDD902E-73A4-4ED2-9DFD-BBDF8A7A44B3}" type="datetime1">
              <a:rPr lang="pt-BR" smtClean="0"/>
              <a:t>16/06/2015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D2D54FD4-E6A3-4A1F-8C5C-1619D1E75EAA}" type="slidenum">
              <a:rPr lang="pt-BR" smtClean="0"/>
              <a:t>‹N°›</a:t>
            </a:fld>
            <a:endParaRPr lang="pt-B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pt-BR" smtClean="0"/>
              <a:t>Clique para editar o título mestre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1DD1CB0-96A3-42EB-AE45-C6ADF344F3FD}" type="datetime1">
              <a:rPr lang="pt-BR" smtClean="0"/>
              <a:t>16/06/2015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2D54FD4-E6A3-4A1F-8C5C-1619D1E75EAA}" type="slidenum">
              <a:rPr lang="pt-BR" smtClean="0"/>
              <a:t>‹N°›</a:t>
            </a:fld>
            <a:endParaRPr lang="pt-B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pt-BR" smtClean="0"/>
              <a:t>Clique para editar o título mestre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63BC868-7C14-4028-939E-625562E8FD61}" type="datetime1">
              <a:rPr lang="pt-BR" smtClean="0"/>
              <a:t>16/06/2015</a:t>
            </a:fld>
            <a:endParaRPr lang="pt-B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pt-B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D2D54FD4-E6A3-4A1F-8C5C-1619D1E75EAA}" type="slidenum">
              <a:rPr lang="pt-BR" smtClean="0"/>
              <a:t>‹N°›</a:t>
            </a:fld>
            <a:endParaRPr lang="pt-B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r>
              <a:rPr lang="pt-BR" dirty="0" smtClean="0"/>
              <a:t>Cristina Terra</a:t>
            </a:r>
            <a:endParaRPr lang="pt-BR" dirty="0"/>
          </a:p>
        </p:txBody>
      </p:sp>
      <p:sp>
        <p:nvSpPr>
          <p:cNvPr id="2" name="Título 1"/>
          <p:cNvSpPr>
            <a:spLocks noGrp="1"/>
          </p:cNvSpPr>
          <p:nvPr>
            <p:ph type="title"/>
          </p:nvPr>
        </p:nvSpPr>
        <p:spPr/>
        <p:txBody>
          <a:bodyPr>
            <a:normAutofit/>
          </a:bodyPr>
          <a:lstStyle/>
          <a:p>
            <a:r>
              <a:rPr lang="en-US" sz="3200" dirty="0"/>
              <a:t>Principles of International Finance and Open Economy</a:t>
            </a:r>
            <a:r>
              <a:rPr lang="en-US" sz="1600" dirty="0"/>
              <a:t> </a:t>
            </a:r>
            <a:r>
              <a:rPr lang="en-US" sz="3200" dirty="0" smtClean="0"/>
              <a:t>Macroeconomics</a:t>
            </a:r>
            <a:endParaRPr lang="pt-BR" sz="7200" dirty="0"/>
          </a:p>
        </p:txBody>
      </p:sp>
      <p:sp>
        <p:nvSpPr>
          <p:cNvPr id="4" name="Espaço Reservado para Número de Slide 3"/>
          <p:cNvSpPr>
            <a:spLocks noGrp="1"/>
          </p:cNvSpPr>
          <p:nvPr>
            <p:ph type="sldNum" sz="quarter" idx="11"/>
          </p:nvPr>
        </p:nvSpPr>
        <p:spPr/>
        <p:txBody>
          <a:bodyPr/>
          <a:lstStyle/>
          <a:p>
            <a:fld id="{D2D54FD4-E6A3-4A1F-8C5C-1619D1E75EAA}" type="slidenum">
              <a:rPr lang="pt-BR" smtClean="0"/>
              <a:t>1</a:t>
            </a:fld>
            <a:endParaRPr lang="pt-BR"/>
          </a:p>
        </p:txBody>
      </p:sp>
    </p:spTree>
    <p:extLst>
      <p:ext uri="{BB962C8B-B14F-4D97-AF65-F5344CB8AC3E}">
        <p14:creationId xmlns:p14="http://schemas.microsoft.com/office/powerpoint/2010/main" val="578501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smtClean="0"/>
                  <a:t>International investors, in turn, are generally not indifferent to risk, but averse to it. </a:t>
                </a:r>
              </a:p>
              <a:p>
                <a:pPr marL="365760" lvl="1" indent="0">
                  <a:buNone/>
                </a:pPr>
                <a:r>
                  <a:rPr lang="en-US" dirty="0" smtClean="0"/>
                  <a:t>=&gt;Therefore</a:t>
                </a:r>
                <a:r>
                  <a:rPr lang="en-US" dirty="0"/>
                  <a:t>, there should be a difference in yield between the assets that corresponds to the difference in risk imputed to each. </a:t>
                </a:r>
                <a:endParaRPr lang="en-US" dirty="0" smtClean="0"/>
              </a:p>
              <a:p>
                <a:endParaRPr lang="en-US" dirty="0" smtClean="0"/>
              </a:p>
              <a:p>
                <a:r>
                  <a:rPr lang="en-US" dirty="0" smtClean="0"/>
                  <a:t>By </a:t>
                </a:r>
                <a:r>
                  <a:rPr lang="en-US" dirty="0"/>
                  <a:t>combining equations (3.11) and (3.16) from Chapter 3, we obtain:</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𝑖</m:t>
                          </m:r>
                        </m:e>
                        <m:sub>
                          <m:r>
                            <m:rPr>
                              <m:sty m:val="p"/>
                            </m:rPr>
                            <a:rPr lang="en-US">
                              <a:latin typeface="Cambria Math" panose="02040503050406030204" pitchFamily="18" charset="0"/>
                            </a:rPr>
                            <m:t>t</m:t>
                          </m:r>
                        </m:sub>
                      </m:sSub>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𝑖</m:t>
                          </m:r>
                        </m:e>
                        <m:sub>
                          <m:r>
                            <a:rPr lang="en-US" i="1">
                              <a:latin typeface="Cambria Math" panose="02040503050406030204" pitchFamily="18" charset="0"/>
                            </a:rPr>
                            <m:t>𝑡</m:t>
                          </m:r>
                        </m:sub>
                        <m:sup>
                          <m:r>
                            <a:rPr lang="en-US" i="1">
                              <a:latin typeface="Cambria Math" panose="02040503050406030204" pitchFamily="18" charset="0"/>
                            </a:rPr>
                            <m:t>∗</m:t>
                          </m:r>
                        </m:sup>
                      </m:sSubSup>
                      <m:r>
                        <a:rPr lang="en-US" i="1">
                          <a:latin typeface="Cambria Math" panose="02040503050406030204" pitchFamily="18" charset="0"/>
                        </a:rPr>
                        <m:t>−</m:t>
                      </m:r>
                      <m:d>
                        <m:dPr>
                          <m:begChr m:val="["/>
                          <m:endChr m:val="]"/>
                          <m:ctrlPr>
                            <a:rPr lang="en-US" i="1">
                              <a:latin typeface="Cambria Math"/>
                            </a:rPr>
                          </m:ctrlPr>
                        </m:dPr>
                        <m:e>
                          <m:r>
                            <a:rPr lang="en-US" i="1">
                              <a:latin typeface="Cambria Math" panose="02040503050406030204" pitchFamily="18" charset="0"/>
                            </a:rPr>
                            <m:t>𝐸</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𝑠</m:t>
                              </m:r>
                            </m:e>
                            <m:sub>
                              <m:r>
                                <a:rPr lang="en-US" i="1">
                                  <a:latin typeface="Cambria Math" panose="02040503050406030204" pitchFamily="18" charset="0"/>
                                </a:rPr>
                                <m:t>𝑡</m:t>
                              </m:r>
                            </m:sub>
                          </m:sSub>
                        </m:e>
                      </m:d>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𝜙</m:t>
                          </m:r>
                        </m:e>
                        <m:sub>
                          <m:r>
                            <a:rPr lang="en-US" i="1">
                              <a:latin typeface="Cambria Math" panose="02040503050406030204" pitchFamily="18" charset="0"/>
                            </a:rPr>
                            <m:t>𝑡</m:t>
                          </m:r>
                        </m:sub>
                        <m:sup>
                          <m:r>
                            <a:rPr lang="en-US" i="1">
                              <a:latin typeface="Cambria Math" panose="02040503050406030204" pitchFamily="18" charset="0"/>
                            </a:rPr>
                            <m:t>𝑠</m:t>
                          </m:r>
                        </m:sup>
                      </m:sSubSup>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𝜙</m:t>
                          </m:r>
                        </m:e>
                        <m:sub>
                          <m:r>
                            <a:rPr lang="en-US" i="1">
                              <a:latin typeface="Cambria Math" panose="02040503050406030204" pitchFamily="18" charset="0"/>
                            </a:rPr>
                            <m:t>𝑡</m:t>
                          </m:r>
                        </m:sub>
                        <m:sup>
                          <m:r>
                            <a:rPr lang="en-US" i="1">
                              <a:latin typeface="Cambria Math" panose="02040503050406030204" pitchFamily="18" charset="0"/>
                            </a:rPr>
                            <m:t>𝑐</m:t>
                          </m:r>
                        </m:sup>
                      </m:sSubSup>
                    </m:oMath>
                  </m:oMathPara>
                </a14:m>
                <a:endParaRPr lang="en-US" dirty="0"/>
              </a:p>
              <a:p>
                <a:endParaRPr lang="en-US" dirty="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𝑖</m:t>
                        </m:r>
                      </m:e>
                      <m:sub>
                        <m:r>
                          <a:rPr lang="en-US" i="1">
                            <a:latin typeface="Cambria Math" panose="02040503050406030204" pitchFamily="18" charset="0"/>
                          </a:rPr>
                          <m:t>𝑡</m:t>
                        </m:r>
                      </m:sub>
                    </m:sSub>
                  </m:oMath>
                </a14:m>
                <a:r>
                  <a:rPr lang="en-US" dirty="0"/>
                  <a:t> and </a:t>
                </a:r>
                <a14:m>
                  <m:oMath xmlns:m="http://schemas.openxmlformats.org/officeDocument/2006/math">
                    <m:sSubSup>
                      <m:sSubSupPr>
                        <m:ctrlPr>
                          <a:rPr lang="en-US" i="1">
                            <a:latin typeface="Cambria Math"/>
                          </a:rPr>
                        </m:ctrlPr>
                      </m:sSubSupPr>
                      <m:e>
                        <m:r>
                          <a:rPr lang="en-US" i="1">
                            <a:latin typeface="Cambria Math" panose="02040503050406030204" pitchFamily="18" charset="0"/>
                          </a:rPr>
                          <m:t>𝑖</m:t>
                        </m:r>
                      </m:e>
                      <m:sub>
                        <m:r>
                          <m:rPr>
                            <m:sty m:val="p"/>
                          </m:rPr>
                          <a:rPr lang="en-US">
                            <a:latin typeface="Cambria Math" panose="02040503050406030204" pitchFamily="18" charset="0"/>
                          </a:rPr>
                          <m:t>t</m:t>
                        </m:r>
                      </m:sub>
                      <m:sup>
                        <m:r>
                          <a:rPr lang="en-US" i="1">
                            <a:latin typeface="Cambria Math" panose="02040503050406030204" pitchFamily="18" charset="0"/>
                          </a:rPr>
                          <m:t>∗</m:t>
                        </m:r>
                      </m:sup>
                    </m:sSubSup>
                  </m:oMath>
                </a14:m>
                <a:r>
                  <a:rPr lang="en-US" dirty="0" smtClean="0"/>
                  <a:t>: interest </a:t>
                </a:r>
                <a:r>
                  <a:rPr lang="en-US" dirty="0"/>
                  <a:t>rates </a:t>
                </a:r>
                <a:r>
                  <a:rPr lang="en-US" dirty="0" smtClean="0"/>
                  <a:t>on </a:t>
                </a:r>
                <a:r>
                  <a:rPr lang="en-US" dirty="0"/>
                  <a:t>foreign debt by the Greek and Swedish governments, respectively, </a:t>
                </a:r>
                <a:endParaRPr lang="en-US" dirty="0" smtClean="0"/>
              </a:p>
              <a:p>
                <a:pPr lvl="1"/>
                <a14:m>
                  <m:oMath xmlns:m="http://schemas.openxmlformats.org/officeDocument/2006/math">
                    <m:d>
                      <m:dPr>
                        <m:begChr m:val="["/>
                        <m:endChr m:val="]"/>
                        <m:ctrlPr>
                          <a:rPr lang="en-US" i="1">
                            <a:latin typeface="Cambria Math"/>
                          </a:rPr>
                        </m:ctrlPr>
                      </m:dPr>
                      <m:e>
                        <m:r>
                          <a:rPr lang="en-US" i="1">
                            <a:latin typeface="Cambria Math" panose="02040503050406030204" pitchFamily="18" charset="0"/>
                          </a:rPr>
                          <m:t>𝐸</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𝑠</m:t>
                            </m:r>
                          </m:e>
                          <m:sub>
                            <m:r>
                              <a:rPr lang="en-US" i="1">
                                <a:latin typeface="Cambria Math" panose="02040503050406030204" pitchFamily="18" charset="0"/>
                              </a:rPr>
                              <m:t>𝑡</m:t>
                            </m:r>
                          </m:sub>
                        </m:sSub>
                      </m:e>
                    </m:d>
                  </m:oMath>
                </a14:m>
                <a:r>
                  <a:rPr lang="en-US" dirty="0" smtClean="0"/>
                  <a:t>: the </a:t>
                </a:r>
                <a:r>
                  <a:rPr lang="en-US" dirty="0"/>
                  <a:t>expected depreciation of the euro in relation to the Swedish crown, </a:t>
                </a:r>
                <a:endParaRPr lang="en-US" dirty="0" smtClean="0"/>
              </a:p>
              <a:p>
                <a:pPr lvl="1"/>
                <a14:m>
                  <m:oMath xmlns:m="http://schemas.openxmlformats.org/officeDocument/2006/math">
                    <m:sSubSup>
                      <m:sSubSupPr>
                        <m:ctrlPr>
                          <a:rPr lang="en-US" i="1">
                            <a:latin typeface="Cambria Math"/>
                          </a:rPr>
                        </m:ctrlPr>
                      </m:sSubSupPr>
                      <m:e>
                        <m:r>
                          <a:rPr lang="en-US" i="1">
                            <a:latin typeface="Cambria Math" panose="02040503050406030204" pitchFamily="18" charset="0"/>
                          </a:rPr>
                          <m:t>𝜙</m:t>
                        </m:r>
                      </m:e>
                      <m:sub>
                        <m:r>
                          <a:rPr lang="en-US" i="1">
                            <a:latin typeface="Cambria Math" panose="02040503050406030204" pitchFamily="18" charset="0"/>
                          </a:rPr>
                          <m:t>𝑡</m:t>
                        </m:r>
                      </m:sub>
                      <m:sup>
                        <m:r>
                          <a:rPr lang="en-US" i="1">
                            <a:latin typeface="Cambria Math" panose="02040503050406030204" pitchFamily="18" charset="0"/>
                          </a:rPr>
                          <m:t>𝑠</m:t>
                        </m:r>
                      </m:sup>
                    </m:sSubSup>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𝜙</m:t>
                        </m:r>
                      </m:e>
                      <m:sub>
                        <m:r>
                          <a:rPr lang="en-US" i="1">
                            <a:latin typeface="Cambria Math" panose="02040503050406030204" pitchFamily="18" charset="0"/>
                          </a:rPr>
                          <m:t>𝑡</m:t>
                        </m:r>
                      </m:sub>
                      <m:sup>
                        <m:r>
                          <a:rPr lang="en-US" i="1">
                            <a:latin typeface="Cambria Math" panose="02040503050406030204" pitchFamily="18" charset="0"/>
                          </a:rPr>
                          <m:t>𝑐</m:t>
                        </m:r>
                      </m:sup>
                    </m:sSubSup>
                  </m:oMath>
                </a14:m>
                <a:r>
                  <a:rPr lang="en-US" dirty="0" smtClean="0"/>
                  <a:t>: the </a:t>
                </a:r>
                <a:r>
                  <a:rPr lang="en-US" dirty="0"/>
                  <a:t>sum of the sovereign </a:t>
                </a:r>
                <a:r>
                  <a:rPr lang="en-US" dirty="0" smtClean="0"/>
                  <a:t>and </a:t>
                </a:r>
                <a:r>
                  <a:rPr lang="en-US" dirty="0"/>
                  <a:t>exchange rate risk </a:t>
                </a:r>
                <a:r>
                  <a:rPr lang="en-US" dirty="0" err="1" smtClean="0"/>
                  <a:t>premia</a:t>
                </a:r>
                <a:r>
                  <a:rPr lang="en-US" dirty="0" smtClean="0"/>
                  <a:t>.</a:t>
                </a: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r="-7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10</a:t>
            </a:fld>
            <a:endParaRPr lang="pt-BR"/>
          </a:p>
        </p:txBody>
      </p:sp>
      <p:sp>
        <p:nvSpPr>
          <p:cNvPr id="4" name="Titre 3"/>
          <p:cNvSpPr>
            <a:spLocks noGrp="1"/>
          </p:cNvSpPr>
          <p:nvPr>
            <p:ph type="title"/>
          </p:nvPr>
        </p:nvSpPr>
        <p:spPr/>
        <p:txBody>
          <a:bodyPr/>
          <a:lstStyle/>
          <a:p>
            <a:r>
              <a:rPr lang="fr-FR" dirty="0" err="1" smtClean="0"/>
              <a:t>Differences</a:t>
            </a:r>
            <a:r>
              <a:rPr lang="fr-FR" dirty="0" smtClean="0"/>
              <a:t> in </a:t>
            </a:r>
            <a:r>
              <a:rPr lang="fr-FR" dirty="0" err="1" smtClean="0"/>
              <a:t>risk</a:t>
            </a:r>
            <a:endParaRPr lang="en-US" dirty="0"/>
          </a:p>
        </p:txBody>
      </p:sp>
    </p:spTree>
    <p:extLst>
      <p:ext uri="{BB962C8B-B14F-4D97-AF65-F5344CB8AC3E}">
        <p14:creationId xmlns:p14="http://schemas.microsoft.com/office/powerpoint/2010/main" val="4092619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r>
              <a:rPr lang="en-US" dirty="0" smtClean="0"/>
              <a:t>Additionally, </a:t>
            </a:r>
            <a:r>
              <a:rPr lang="en-US" dirty="0"/>
              <a:t>investors prefer to diversify their assets portfolio </a:t>
            </a:r>
            <a:r>
              <a:rPr lang="en-US" dirty="0" smtClean="0"/>
              <a:t>in face of risky assets. </a:t>
            </a:r>
          </a:p>
          <a:p>
            <a:pPr lvl="1"/>
            <a:r>
              <a:rPr lang="en-US" dirty="0" smtClean="0"/>
              <a:t>the </a:t>
            </a:r>
            <a:r>
              <a:rPr lang="en-US" dirty="0"/>
              <a:t>average yield for a portfolio with a mix of assets will be more certain than the yield from each asset </a:t>
            </a:r>
            <a:r>
              <a:rPr lang="en-US" dirty="0" smtClean="0"/>
              <a:t>individually</a:t>
            </a:r>
            <a:endParaRPr lang="en-US" dirty="0"/>
          </a:p>
          <a:p>
            <a:endParaRPr lang="en-US" dirty="0" smtClean="0"/>
          </a:p>
          <a:p>
            <a:r>
              <a:rPr lang="en-US" dirty="0" smtClean="0"/>
              <a:t>Foreign </a:t>
            </a:r>
            <a:r>
              <a:rPr lang="en-US" dirty="0"/>
              <a:t>investors invest in the domestic country at the same time domestic residents invest in other countries, so that all have a diversified portfolio of assets. </a:t>
            </a:r>
            <a:endParaRPr lang="en-US" dirty="0" smtClean="0"/>
          </a:p>
          <a:p>
            <a:pPr lvl="1"/>
            <a:r>
              <a:rPr lang="en-US" dirty="0" smtClean="0"/>
              <a:t>even </a:t>
            </a:r>
            <a:r>
              <a:rPr lang="en-US" dirty="0"/>
              <a:t>a country with a balanced financial account will make gross purchase and sales transactions of assets with other countries.</a:t>
            </a:r>
          </a:p>
          <a:p>
            <a:endParaRPr lang="en-US" dirty="0" smtClean="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11</a:t>
            </a:fld>
            <a:endParaRPr lang="pt-BR"/>
          </a:p>
        </p:txBody>
      </p:sp>
      <p:sp>
        <p:nvSpPr>
          <p:cNvPr id="4" name="Titre 3"/>
          <p:cNvSpPr>
            <a:spLocks noGrp="1"/>
          </p:cNvSpPr>
          <p:nvPr>
            <p:ph type="title"/>
          </p:nvPr>
        </p:nvSpPr>
        <p:spPr/>
        <p:txBody>
          <a:bodyPr/>
          <a:lstStyle/>
          <a:p>
            <a:r>
              <a:rPr lang="fr-FR" dirty="0" smtClean="0"/>
              <a:t>Portfolio Diversification</a:t>
            </a:r>
            <a:endParaRPr lang="en-US" dirty="0"/>
          </a:p>
        </p:txBody>
      </p:sp>
    </p:spTree>
    <p:extLst>
      <p:ext uri="{BB962C8B-B14F-4D97-AF65-F5344CB8AC3E}">
        <p14:creationId xmlns:p14="http://schemas.microsoft.com/office/powerpoint/2010/main" val="2221871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What is the effect of a greater gross capital flow than a net flow? </a:t>
                </a:r>
              </a:p>
              <a:p>
                <a:pPr lvl="1"/>
                <a:r>
                  <a:rPr lang="en-US" dirty="0" smtClean="0"/>
                  <a:t>The </a:t>
                </a:r>
                <a:r>
                  <a:rPr lang="en-US" dirty="0"/>
                  <a:t>gross flow can </a:t>
                </a:r>
                <a:r>
                  <a:rPr lang="en-US" dirty="0" smtClean="0"/>
                  <a:t>impact the C</a:t>
                </a:r>
                <a:r>
                  <a:rPr lang="fr-FR" dirty="0" smtClean="0"/>
                  <a:t>A </a:t>
                </a:r>
                <a:r>
                  <a:rPr lang="en-US" dirty="0" smtClean="0"/>
                  <a:t>balance </a:t>
                </a:r>
                <a:r>
                  <a:rPr lang="en-US" dirty="0"/>
                  <a:t>if the rate of return for the </a:t>
                </a:r>
                <a:r>
                  <a:rPr lang="en-US" dirty="0" smtClean="0"/>
                  <a:t>incoming capital differs from that of the outgoing capital. </a:t>
                </a:r>
              </a:p>
              <a:p>
                <a:endParaRPr lang="en-US" dirty="0"/>
              </a:p>
              <a:p>
                <a:r>
                  <a:rPr lang="en-US" dirty="0" smtClean="0"/>
                  <a:t>To </a:t>
                </a:r>
                <a:r>
                  <a:rPr lang="en-US" dirty="0"/>
                  <a:t>understand how this effect occurs, let us take a look at some accounting basics.</a:t>
                </a:r>
              </a:p>
              <a:p>
                <a:endParaRPr lang="en-US" dirty="0" smtClean="0"/>
              </a:p>
              <a:p>
                <a:r>
                  <a:rPr lang="en-US" dirty="0" smtClean="0"/>
                  <a:t>Let </a:t>
                </a:r>
                <a14:m>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a:t> </a:t>
                </a:r>
                <a:r>
                  <a:rPr lang="en-US" dirty="0" smtClean="0"/>
                  <a:t>be the </a:t>
                </a:r>
                <a:r>
                  <a:rPr lang="en-US" dirty="0"/>
                  <a:t>net international investment position (NIIP) for period </a:t>
                </a:r>
                <a14:m>
                  <m:oMath xmlns:m="http://schemas.openxmlformats.org/officeDocument/2006/math">
                    <m:r>
                      <a:rPr lang="en-US" i="1">
                        <a:latin typeface="Cambria Math" panose="02040503050406030204" pitchFamily="18" charset="0"/>
                      </a:rPr>
                      <m:t>𝑡</m:t>
                    </m:r>
                  </m:oMath>
                </a14:m>
                <a:r>
                  <a:rPr lang="en-US" dirty="0"/>
                  <a:t>. </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&gt;0</m:t>
                    </m:r>
                    <m:r>
                      <a:rPr lang="fr-FR" b="0" i="0" smtClean="0">
                        <a:latin typeface="Cambria Math" panose="02040503050406030204" pitchFamily="18" charset="0"/>
                      </a:rPr>
                      <m:t>:</m:t>
                    </m:r>
                  </m:oMath>
                </a14:m>
                <a:r>
                  <a:rPr lang="en-US" dirty="0"/>
                  <a:t> the country is a net </a:t>
                </a:r>
                <a:r>
                  <a:rPr lang="en-US" dirty="0" smtClean="0"/>
                  <a:t>lender</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&lt;0</m:t>
                    </m:r>
                  </m:oMath>
                </a14:m>
                <a:r>
                  <a:rPr lang="en-US" dirty="0" smtClean="0"/>
                  <a:t>: the country is a net borrower</a:t>
                </a:r>
              </a:p>
              <a:p>
                <a:endParaRPr lang="en-US" dirty="0" smtClean="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14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12</a:t>
            </a:fld>
            <a:endParaRPr lang="pt-BR"/>
          </a:p>
        </p:txBody>
      </p:sp>
      <p:sp>
        <p:nvSpPr>
          <p:cNvPr id="4" name="Titre 3"/>
          <p:cNvSpPr>
            <a:spLocks noGrp="1"/>
          </p:cNvSpPr>
          <p:nvPr>
            <p:ph type="title"/>
          </p:nvPr>
        </p:nvSpPr>
        <p:spPr/>
        <p:txBody>
          <a:bodyPr/>
          <a:lstStyle/>
          <a:p>
            <a:r>
              <a:rPr lang="en-US" dirty="0" smtClean="0"/>
              <a:t>Gross </a:t>
            </a:r>
            <a:r>
              <a:rPr lang="en-US" dirty="0"/>
              <a:t>Capital Flows and </a:t>
            </a:r>
            <a:r>
              <a:rPr lang="en-US" dirty="0" smtClean="0"/>
              <a:t/>
            </a:r>
            <a:br>
              <a:rPr lang="en-US" dirty="0" smtClean="0"/>
            </a:br>
            <a:r>
              <a:rPr lang="en-US" dirty="0" smtClean="0"/>
              <a:t>Current </a:t>
            </a:r>
            <a:r>
              <a:rPr lang="en-US" dirty="0"/>
              <a:t>Account </a:t>
            </a:r>
          </a:p>
        </p:txBody>
      </p:sp>
    </p:spTree>
    <p:extLst>
      <p:ext uri="{BB962C8B-B14F-4D97-AF65-F5344CB8AC3E}">
        <p14:creationId xmlns:p14="http://schemas.microsoft.com/office/powerpoint/2010/main" val="1071182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With simultaneous </a:t>
                </a:r>
                <a:r>
                  <a:rPr lang="en-US" dirty="0"/>
                  <a:t>capital inflow and outflow, </a:t>
                </a:r>
                <a14:m>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a:t> is </a:t>
                </a:r>
                <a:r>
                  <a:rPr lang="en-US" dirty="0" smtClean="0"/>
                  <a:t>given by:</a:t>
                </a:r>
                <a:endParaRPr lang="en-US" dirty="0"/>
              </a:p>
              <a:p>
                <a:pPr marL="45720" indent="0">
                  <a:buNone/>
                </a:pPr>
                <a:r>
                  <a:rPr lang="en-US" dirty="0"/>
                  <a:t> </a:t>
                </a:r>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sub>
                      </m:sSub>
                    </m:oMath>
                  </m:oMathPara>
                </a14:m>
                <a:endParaRPr lang="en-US" dirty="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sub>
                    </m:sSub>
                  </m:oMath>
                </a14:m>
                <a:r>
                  <a:rPr lang="en-US" dirty="0" smtClean="0"/>
                  <a:t>: stock </a:t>
                </a:r>
                <a:r>
                  <a:rPr lang="en-US" dirty="0"/>
                  <a:t>of foreign credit </a:t>
                </a:r>
                <a:endParaRPr lang="en-US" dirty="0" smtClean="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sub>
                    </m:sSub>
                    <m:r>
                      <a:rPr lang="fr-FR" b="0" i="0" smtClean="0">
                        <a:latin typeface="Cambria Math" panose="02040503050406030204" pitchFamily="18" charset="0"/>
                      </a:rPr>
                      <m:t>:</m:t>
                    </m:r>
                  </m:oMath>
                </a14:m>
                <a:r>
                  <a:rPr lang="en-US" dirty="0" smtClean="0"/>
                  <a:t> </a:t>
                </a:r>
                <a:r>
                  <a:rPr lang="en-US" dirty="0"/>
                  <a:t>foreign </a:t>
                </a:r>
                <a:r>
                  <a:rPr lang="en-US" dirty="0" smtClean="0"/>
                  <a:t>debt</a:t>
                </a:r>
                <a:endParaRPr lang="en-US" dirty="0"/>
              </a:p>
              <a:p>
                <a:endParaRPr lang="en-US" dirty="0" smtClean="0"/>
              </a:p>
              <a:p>
                <a:pPr>
                  <a:spcAft>
                    <a:spcPts val="600"/>
                  </a:spcAft>
                </a:pPr>
                <a:r>
                  <a:rPr lang="en-US" dirty="0" smtClean="0"/>
                  <a:t>The CA can be written as:</a:t>
                </a:r>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𝐼𝐵</m:t>
                          </m:r>
                        </m:e>
                        <m:sub>
                          <m:r>
                            <a:rPr lang="en-US" i="1">
                              <a:latin typeface="Cambria Math" panose="02040503050406030204" pitchFamily="18" charset="0"/>
                            </a:rPr>
                            <m:t>𝑡</m:t>
                          </m:r>
                        </m:sub>
                      </m:sSub>
                    </m:oMath>
                  </m:oMathPara>
                </a14:m>
                <a:endParaRPr lang="en-US" dirty="0"/>
              </a:p>
              <a:p>
                <a:endParaRPr lang="en-US" dirty="0"/>
              </a:p>
              <a:p>
                <a:pPr>
                  <a:spcBef>
                    <a:spcPts val="600"/>
                  </a:spcBef>
                </a:pPr>
                <a:endParaRPr lang="en-US" dirty="0" smtClean="0"/>
              </a:p>
              <a:p>
                <a:pPr>
                  <a:spcBef>
                    <a:spcPts val="600"/>
                  </a:spcBef>
                </a:pPr>
                <a:r>
                  <a:rPr lang="en-US" dirty="0" smtClean="0"/>
                  <a:t>Assumption: the </a:t>
                </a:r>
                <a:r>
                  <a:rPr lang="en-US" dirty="0"/>
                  <a:t>income balance </a:t>
                </a:r>
                <a:r>
                  <a:rPr lang="en-US" dirty="0" smtClean="0"/>
                  <a:t>= only interest payments</a:t>
                </a: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13</a:t>
            </a:fld>
            <a:endParaRPr lang="pt-BR"/>
          </a:p>
        </p:txBody>
      </p:sp>
      <p:sp>
        <p:nvSpPr>
          <p:cNvPr id="4" name="Titre 3"/>
          <p:cNvSpPr>
            <a:spLocks noGrp="1"/>
          </p:cNvSpPr>
          <p:nvPr>
            <p:ph type="title"/>
          </p:nvPr>
        </p:nvSpPr>
        <p:spPr/>
        <p:txBody>
          <a:bodyPr/>
          <a:lstStyle/>
          <a:p>
            <a:r>
              <a:rPr lang="en-US" dirty="0" smtClean="0"/>
              <a:t>Gross </a:t>
            </a:r>
            <a:r>
              <a:rPr lang="en-US" dirty="0"/>
              <a:t>Capital Flows and </a:t>
            </a:r>
            <a:r>
              <a:rPr lang="en-US" dirty="0" smtClean="0"/>
              <a:t/>
            </a:r>
            <a:br>
              <a:rPr lang="en-US" dirty="0" smtClean="0"/>
            </a:br>
            <a:r>
              <a:rPr lang="en-US" dirty="0" smtClean="0"/>
              <a:t>Current </a:t>
            </a:r>
            <a:r>
              <a:rPr lang="en-US" dirty="0"/>
              <a:t>Account </a:t>
            </a:r>
          </a:p>
        </p:txBody>
      </p:sp>
      <p:cxnSp>
        <p:nvCxnSpPr>
          <p:cNvPr id="6" name="Connecteur droit avec flèche 5"/>
          <p:cNvCxnSpPr/>
          <p:nvPr/>
        </p:nvCxnSpPr>
        <p:spPr>
          <a:xfrm flipV="1">
            <a:off x="3923928" y="4492205"/>
            <a:ext cx="576064"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H="1" flipV="1">
            <a:off x="5364088" y="4492205"/>
            <a:ext cx="504056"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2977226" y="4787860"/>
            <a:ext cx="1577163" cy="369332"/>
          </a:xfrm>
          <a:prstGeom prst="rect">
            <a:avLst/>
          </a:prstGeom>
          <a:noFill/>
        </p:spPr>
        <p:txBody>
          <a:bodyPr wrap="none" rtlCol="0">
            <a:spAutoFit/>
          </a:bodyPr>
          <a:lstStyle/>
          <a:p>
            <a:r>
              <a:rPr lang="fr-FR" dirty="0" smtClean="0">
                <a:solidFill>
                  <a:schemeClr val="accent1">
                    <a:lumMod val="50000"/>
                  </a:schemeClr>
                </a:solidFill>
              </a:rPr>
              <a:t>Trade balance</a:t>
            </a:r>
            <a:endParaRPr lang="en-US" dirty="0">
              <a:solidFill>
                <a:schemeClr val="accent1">
                  <a:lumMod val="50000"/>
                </a:schemeClr>
              </a:solidFill>
            </a:endParaRPr>
          </a:p>
        </p:txBody>
      </p:sp>
      <p:sp>
        <p:nvSpPr>
          <p:cNvPr id="12" name="ZoneTexte 11"/>
          <p:cNvSpPr txBox="1"/>
          <p:nvPr/>
        </p:nvSpPr>
        <p:spPr>
          <a:xfrm>
            <a:off x="5083069" y="4780237"/>
            <a:ext cx="1765227" cy="369332"/>
          </a:xfrm>
          <a:prstGeom prst="rect">
            <a:avLst/>
          </a:prstGeom>
          <a:noFill/>
        </p:spPr>
        <p:txBody>
          <a:bodyPr wrap="none" rtlCol="0">
            <a:spAutoFit/>
          </a:bodyPr>
          <a:lstStyle/>
          <a:p>
            <a:r>
              <a:rPr lang="fr-FR" dirty="0" err="1" smtClean="0">
                <a:solidFill>
                  <a:schemeClr val="accent1">
                    <a:lumMod val="50000"/>
                  </a:schemeClr>
                </a:solidFill>
              </a:rPr>
              <a:t>Income</a:t>
            </a:r>
            <a:r>
              <a:rPr lang="fr-FR" dirty="0" smtClean="0">
                <a:solidFill>
                  <a:schemeClr val="accent1">
                    <a:lumMod val="50000"/>
                  </a:schemeClr>
                </a:solidFill>
              </a:rPr>
              <a:t> balance</a:t>
            </a:r>
            <a:endParaRPr lang="en-US" dirty="0">
              <a:solidFill>
                <a:schemeClr val="accent1">
                  <a:lumMod val="50000"/>
                </a:schemeClr>
              </a:solidFill>
            </a:endParaRPr>
          </a:p>
        </p:txBody>
      </p:sp>
    </p:spTree>
    <p:extLst>
      <p:ext uri="{BB962C8B-B14F-4D97-AF65-F5344CB8AC3E}">
        <p14:creationId xmlns:p14="http://schemas.microsoft.com/office/powerpoint/2010/main" val="2965841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Example: </a:t>
                </a:r>
              </a:p>
              <a:p>
                <a:pPr lvl="1"/>
                <a:r>
                  <a:rPr lang="en-US" dirty="0" smtClean="0"/>
                  <a:t>Developing </a:t>
                </a:r>
                <a:r>
                  <a:rPr lang="en-US" dirty="0"/>
                  <a:t>countries </a:t>
                </a:r>
                <a:r>
                  <a:rPr lang="en-US" dirty="0" smtClean="0"/>
                  <a:t>have difficulty in </a:t>
                </a:r>
                <a:r>
                  <a:rPr lang="en-US" dirty="0"/>
                  <a:t>acquiring foreign debt in their own </a:t>
                </a:r>
                <a:r>
                  <a:rPr lang="en-US" dirty="0" smtClean="0"/>
                  <a:t>currency: </a:t>
                </a:r>
                <a:r>
                  <a:rPr lang="en-US" b="1" dirty="0" smtClean="0"/>
                  <a:t>original </a:t>
                </a:r>
                <a:r>
                  <a:rPr lang="en-US" b="1" dirty="0"/>
                  <a:t>sin</a:t>
                </a:r>
                <a:r>
                  <a:rPr lang="en-US" dirty="0"/>
                  <a:t>. </a:t>
                </a:r>
                <a:endParaRPr lang="en-US" dirty="0" smtClean="0"/>
              </a:p>
              <a:p>
                <a:pPr lvl="1"/>
                <a:r>
                  <a:rPr lang="en-US" dirty="0" smtClean="0"/>
                  <a:t>Accumulated reserves in US treasury </a:t>
                </a:r>
                <a:r>
                  <a:rPr lang="en-US" dirty="0"/>
                  <a:t>bonds </a:t>
                </a:r>
                <a14:m>
                  <m:oMath xmlns:m="http://schemas.openxmlformats.org/officeDocument/2006/math">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sub>
                    </m:sSub>
                  </m:oMath>
                </a14:m>
                <a:r>
                  <a:rPr lang="en-US" dirty="0" smtClean="0"/>
                  <a:t> (low-risk return), </a:t>
                </a:r>
              </a:p>
              <a:p>
                <a:pPr lvl="1"/>
                <a:r>
                  <a:rPr lang="en-US" dirty="0" smtClean="0"/>
                  <a:t>while international investors lend them </a:t>
                </a:r>
                <a14:m>
                  <m:oMath xmlns:m="http://schemas.openxmlformats.org/officeDocument/2006/math">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sub>
                    </m:sSub>
                  </m:oMath>
                </a14:m>
                <a:r>
                  <a:rPr lang="en-US" dirty="0"/>
                  <a:t>. </a:t>
                </a:r>
                <a:endParaRPr lang="en-US" dirty="0" smtClean="0"/>
              </a:p>
              <a:p>
                <a:endParaRPr lang="en-US" dirty="0" smtClean="0"/>
              </a:p>
              <a:p>
                <a:r>
                  <a:rPr lang="en-US" dirty="0" smtClean="0"/>
                  <a:t>The </a:t>
                </a:r>
                <a:r>
                  <a:rPr lang="en-US" dirty="0"/>
                  <a:t>income balance is then equal to:</a:t>
                </a:r>
              </a:p>
              <a:p>
                <a:pPr marL="45720" indent="0">
                  <a:buNone/>
                </a:pPr>
                <a:r>
                  <a:rPr lang="en-US" dirty="0"/>
                  <a:t> </a:t>
                </a:r>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𝐼𝐵</m:t>
                          </m:r>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sub>
                      </m:sSub>
                    </m:oMath>
                  </m:oMathPara>
                </a14:m>
                <a:endParaRPr lang="en-US" dirty="0"/>
              </a:p>
              <a:p>
                <a:pPr marL="45720" indent="0">
                  <a:buNone/>
                </a:pPr>
                <a:r>
                  <a:rPr lang="en-US" dirty="0"/>
                  <a:t> </a:t>
                </a:r>
              </a:p>
              <a:p>
                <a:pPr lvl="1"/>
                <a14:m>
                  <m:oMath xmlns:m="http://schemas.openxmlformats.org/officeDocument/2006/math">
                    <m:sSub>
                      <m:sSubPr>
                        <m:ctrlPr>
                          <a:rPr lang="en-US" i="1">
                            <a:latin typeface="Cambria Math"/>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oMath>
                </a14:m>
                <a:r>
                  <a:rPr lang="en-US" dirty="0" smtClean="0"/>
                  <a:t>:</a:t>
                </a:r>
                <a:r>
                  <a:rPr lang="en-US" dirty="0"/>
                  <a:t> </a:t>
                </a:r>
                <a:r>
                  <a:rPr lang="en-US" dirty="0" smtClean="0"/>
                  <a:t>interest </a:t>
                </a:r>
                <a:r>
                  <a:rPr lang="en-US" dirty="0"/>
                  <a:t>rate paid on the foreign debt contracted in </a:t>
                </a:r>
                <a:r>
                  <a:rPr lang="en-US" i="1" dirty="0"/>
                  <a:t>t </a:t>
                </a:r>
                <a:r>
                  <a:rPr lang="en-US" dirty="0"/>
                  <a:t>- 1 for payment in </a:t>
                </a:r>
                <a:r>
                  <a:rPr lang="en-US" i="1" dirty="0" smtClean="0"/>
                  <a:t>t</a:t>
                </a:r>
                <a:endParaRPr lang="en-US" dirty="0"/>
              </a:p>
              <a:p>
                <a:pPr lvl="1"/>
                <a14:m>
                  <m:oMath xmlns:m="http://schemas.openxmlformats.org/officeDocument/2006/math">
                    <m:sSubSup>
                      <m:sSubSupPr>
                        <m:ctrlPr>
                          <a:rPr lang="en-US" i="1">
                            <a:latin typeface="Cambria Math"/>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oMath>
                </a14:m>
                <a:r>
                  <a:rPr lang="en-US" dirty="0" smtClean="0"/>
                  <a:t>:</a:t>
                </a:r>
                <a:r>
                  <a:rPr lang="en-US" dirty="0"/>
                  <a:t> </a:t>
                </a:r>
                <a:r>
                  <a:rPr lang="en-US" dirty="0" smtClean="0"/>
                  <a:t>interest </a:t>
                </a:r>
                <a:r>
                  <a:rPr lang="en-US" dirty="0"/>
                  <a:t>rate received for </a:t>
                </a:r>
                <a:r>
                  <a:rPr lang="en-US" dirty="0" smtClean="0"/>
                  <a:t>international loan.</a:t>
                </a:r>
                <a:endParaRPr lang="en-US" dirty="0"/>
              </a:p>
              <a:p>
                <a:pPr marL="45720" indent="0">
                  <a:buNone/>
                </a:pP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b="-110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14</a:t>
            </a:fld>
            <a:endParaRPr lang="pt-BR"/>
          </a:p>
        </p:txBody>
      </p:sp>
      <p:sp>
        <p:nvSpPr>
          <p:cNvPr id="4" name="Titre 3"/>
          <p:cNvSpPr>
            <a:spLocks noGrp="1"/>
          </p:cNvSpPr>
          <p:nvPr>
            <p:ph type="title"/>
          </p:nvPr>
        </p:nvSpPr>
        <p:spPr/>
        <p:txBody>
          <a:bodyPr/>
          <a:lstStyle/>
          <a:p>
            <a:r>
              <a:rPr lang="en-US" dirty="0"/>
              <a:t>Credit and Debt Denominated in the Same Currency</a:t>
            </a:r>
          </a:p>
        </p:txBody>
      </p:sp>
    </p:spTree>
    <p:extLst>
      <p:ext uri="{BB962C8B-B14F-4D97-AF65-F5344CB8AC3E}">
        <p14:creationId xmlns:p14="http://schemas.microsoft.com/office/powerpoint/2010/main" val="145264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If </a:t>
                </a:r>
                <a14:m>
                  <m:oMath xmlns:m="http://schemas.openxmlformats.org/officeDocument/2006/math">
                    <m:sSubSup>
                      <m:sSubSupPr>
                        <m:ctrlPr>
                          <a:rPr lang="en-US" i="1">
                            <a:latin typeface="Cambria Math"/>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r>
                      <a:rPr lang="en-US" b="0" i="1" smtClean="0">
                        <a:latin typeface="Cambria Math"/>
                      </a:rPr>
                      <m:t>=</m:t>
                    </m:r>
                    <m:sSub>
                      <m:sSubPr>
                        <m:ctrlPr>
                          <a:rPr lang="en-US" i="1">
                            <a:latin typeface="Cambria Math"/>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oMath>
                </a14:m>
                <a:r>
                  <a:rPr lang="en-US" dirty="0" smtClean="0"/>
                  <a:t>, </a:t>
                </a:r>
                <a:r>
                  <a:rPr lang="en-US" dirty="0"/>
                  <a:t>the income balance </a:t>
                </a:r>
                <a:r>
                  <a:rPr lang="en-US" dirty="0" smtClean="0"/>
                  <a:t>becomes:</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𝐼𝐵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m:oMathPara>
                </a14:m>
                <a:endParaRPr lang="en-US" dirty="0"/>
              </a:p>
              <a:p>
                <a:endParaRPr lang="en-US" dirty="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𝑖</m:t>
                        </m:r>
                      </m:e>
                      <m:sub>
                        <m:r>
                          <a:rPr lang="en-US" i="1">
                            <a:latin typeface="Cambria Math" panose="02040503050406030204" pitchFamily="18" charset="0"/>
                          </a:rPr>
                          <m:t>𝑡</m:t>
                        </m:r>
                        <m:r>
                          <a:rPr lang="en-US" i="1">
                            <a:latin typeface="Cambria Math" panose="02040503050406030204" pitchFamily="18" charset="0"/>
                          </a:rPr>
                          <m:t>−1</m:t>
                        </m:r>
                      </m:sub>
                    </m:sSub>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smtClean="0"/>
                  <a:t>:</a:t>
                </a:r>
                <a:r>
                  <a:rPr lang="en-US" dirty="0"/>
                  <a:t> </a:t>
                </a:r>
                <a:r>
                  <a:rPr lang="en-US" b="1" dirty="0" smtClean="0"/>
                  <a:t>net </a:t>
                </a:r>
                <a:r>
                  <a:rPr lang="en-US" b="1" dirty="0"/>
                  <a:t>investment income</a:t>
                </a:r>
                <a:r>
                  <a:rPr lang="en-US" dirty="0"/>
                  <a:t>. </a:t>
                </a:r>
                <a:endParaRPr lang="en-US" dirty="0" smtClean="0"/>
              </a:p>
              <a:p>
                <a:pPr lvl="1"/>
                <a:endParaRPr lang="en-US" dirty="0"/>
              </a:p>
              <a:p>
                <a:r>
                  <a:rPr lang="en-US" dirty="0"/>
                  <a:t>When </a:t>
                </a:r>
                <a14:m>
                  <m:oMath xmlns:m="http://schemas.openxmlformats.org/officeDocument/2006/math">
                    <m:sSubSup>
                      <m:sSubSupPr>
                        <m:ctrlPr>
                          <a:rPr lang="en-US" i="1">
                            <a:latin typeface="Cambria Math"/>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r>
                      <a:rPr lang="en-US" i="1" smtClean="0">
                        <a:latin typeface="Cambria Math"/>
                        <a:ea typeface="Cambria Math"/>
                      </a:rPr>
                      <m:t>≠</m:t>
                    </m:r>
                    <m:sSub>
                      <m:sSubPr>
                        <m:ctrlPr>
                          <a:rPr lang="en-US" i="1">
                            <a:latin typeface="Cambria Math"/>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oMath>
                </a14:m>
                <a:r>
                  <a:rPr lang="en-US" dirty="0"/>
                  <a:t>, the balance cannot be simplified as </a:t>
                </a:r>
                <a:r>
                  <a:rPr lang="en-US" dirty="0" smtClean="0"/>
                  <a:t>above. </a:t>
                </a:r>
              </a:p>
              <a:p>
                <a:endParaRPr lang="en-US" dirty="0" smtClean="0"/>
              </a:p>
              <a:p>
                <a:r>
                  <a:rPr lang="en-US" dirty="0" smtClean="0"/>
                  <a:t>In </a:t>
                </a:r>
                <a:r>
                  <a:rPr lang="en-US" dirty="0"/>
                  <a:t>this case, it may be better to write </a:t>
                </a:r>
                <a:r>
                  <a:rPr lang="en-US" dirty="0" smtClean="0"/>
                  <a:t>it </a:t>
                </a:r>
                <a:r>
                  <a:rPr lang="en-US" dirty="0"/>
                  <a:t>as: </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𝐼𝐵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a:rPr>
                          </m:ctrlPr>
                        </m:dPr>
                        <m:e>
                          <m:sSubSup>
                            <m:sSubSupPr>
                              <m:ctrlPr>
                                <a:rPr lang="en-US" i="1">
                                  <a:latin typeface="Cambria Math"/>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e>
                      </m:d>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sub>
                      </m:sSub>
                    </m:oMath>
                  </m:oMathPara>
                </a14:m>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15</a:t>
            </a:fld>
            <a:endParaRPr lang="pt-BR"/>
          </a:p>
        </p:txBody>
      </p:sp>
      <p:sp>
        <p:nvSpPr>
          <p:cNvPr id="4" name="Titre 3"/>
          <p:cNvSpPr>
            <a:spLocks noGrp="1"/>
          </p:cNvSpPr>
          <p:nvPr>
            <p:ph type="title"/>
          </p:nvPr>
        </p:nvSpPr>
        <p:spPr/>
        <p:txBody>
          <a:bodyPr/>
          <a:lstStyle/>
          <a:p>
            <a:r>
              <a:rPr lang="en-US" dirty="0" smtClean="0"/>
              <a:t>Income Balance</a:t>
            </a:r>
            <a:endParaRPr lang="en-US" dirty="0"/>
          </a:p>
        </p:txBody>
      </p:sp>
    </p:spTree>
    <p:extLst>
      <p:ext uri="{BB962C8B-B14F-4D97-AF65-F5344CB8AC3E}">
        <p14:creationId xmlns:p14="http://schemas.microsoft.com/office/powerpoint/2010/main" val="1232416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First </a:t>
                </a:r>
                <a:r>
                  <a:rPr lang="en-US" dirty="0"/>
                  <a:t>term of </a:t>
                </a:r>
                <a:r>
                  <a:rPr lang="en-US" dirty="0" smtClean="0"/>
                  <a:t>IB: net </a:t>
                </a:r>
                <a:r>
                  <a:rPr lang="en-US" dirty="0"/>
                  <a:t>foreign debt payment </a:t>
                </a:r>
                <a:r>
                  <a:rPr lang="en-US" dirty="0" smtClean="0"/>
                  <a:t>if </a:t>
                </a:r>
                <a:r>
                  <a:rPr lang="en-US" dirty="0"/>
                  <a:t>the interest rate </a:t>
                </a:r>
                <a:r>
                  <a:rPr lang="en-US" dirty="0" smtClean="0"/>
                  <a:t>on the credit </a:t>
                </a:r>
                <a:r>
                  <a:rPr lang="en-US" dirty="0"/>
                  <a:t>were equal to the </a:t>
                </a:r>
                <a:r>
                  <a:rPr lang="en-US" dirty="0" smtClean="0"/>
                  <a:t>one on the foreign debt. </a:t>
                </a:r>
              </a:p>
              <a:p>
                <a:endParaRPr lang="en-US" dirty="0" smtClean="0"/>
              </a:p>
              <a:p>
                <a:r>
                  <a:rPr lang="en-US" dirty="0" smtClean="0"/>
                  <a:t>The </a:t>
                </a:r>
                <a:r>
                  <a:rPr lang="en-US" dirty="0"/>
                  <a:t>second </a:t>
                </a:r>
                <a:r>
                  <a:rPr lang="en-US" dirty="0" smtClean="0"/>
                  <a:t>term: the </a:t>
                </a:r>
                <a:r>
                  <a:rPr lang="en-US" dirty="0"/>
                  <a:t>impact of the difference between the </a:t>
                </a:r>
                <a:r>
                  <a:rPr lang="en-US" dirty="0" smtClean="0"/>
                  <a:t>two interest rates. </a:t>
                </a:r>
              </a:p>
              <a:p>
                <a:pPr lvl="1"/>
                <a:r>
                  <a:rPr lang="en-US" dirty="0" smtClean="0"/>
                  <a:t>This </a:t>
                </a:r>
                <a:r>
                  <a:rPr lang="en-US" dirty="0"/>
                  <a:t>term disappears in the case when the assets are perfect </a:t>
                </a:r>
                <a:r>
                  <a:rPr lang="en-US" dirty="0" smtClean="0"/>
                  <a:t>substitutes.</a:t>
                </a:r>
              </a:p>
              <a:p>
                <a:endParaRPr lang="en-US" dirty="0" smtClean="0"/>
              </a:p>
              <a:p>
                <a:r>
                  <a:rPr lang="en-US" dirty="0" smtClean="0"/>
                  <a:t>Substituting </a:t>
                </a:r>
                <a:r>
                  <a:rPr lang="en-US" dirty="0"/>
                  <a:t>the balance of payments equation </a:t>
                </a:r>
                <a:r>
                  <a:rPr lang="en-US" dirty="0" smtClean="0"/>
                  <a:t>into </a:t>
                </a:r>
                <a:r>
                  <a:rPr lang="en-US" dirty="0"/>
                  <a:t>the current-account </a:t>
                </a:r>
                <a:r>
                  <a:rPr lang="en-US" dirty="0" smtClean="0"/>
                  <a:t>equation, </a:t>
                </a:r>
                <a:r>
                  <a:rPr lang="en-US" dirty="0"/>
                  <a:t>we have that:</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𝑇𝐵</m:t>
                          </m:r>
                        </m:e>
                        <m:sub>
                          <m:r>
                            <a:rPr lang="en-US" i="1">
                              <a:latin typeface="Cambria Math" panose="02040503050406030204" pitchFamily="18" charset="0"/>
                            </a:rPr>
                            <m:t>𝑡</m:t>
                          </m:r>
                          <m:r>
                            <a:rPr lang="en-US" i="1">
                              <a:latin typeface="Cambria Math" panose="02040503050406030204" pitchFamily="18" charset="0"/>
                            </a:rPr>
                            <m:t> </m:t>
                          </m:r>
                        </m:sub>
                      </m:sSub>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a:rPr>
                          </m:ctrlPr>
                        </m:dPr>
                        <m:e>
                          <m:sSubSup>
                            <m:sSubSupPr>
                              <m:ctrlPr>
                                <a:rPr lang="en-US" i="1">
                                  <a:latin typeface="Cambria Math"/>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e>
                      </m:d>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oMath>
                  </m:oMathPara>
                </a14:m>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16</a:t>
            </a:fld>
            <a:endParaRPr lang="pt-BR"/>
          </a:p>
        </p:txBody>
      </p:sp>
      <p:sp>
        <p:nvSpPr>
          <p:cNvPr id="4" name="Titre 3"/>
          <p:cNvSpPr>
            <a:spLocks noGrp="1"/>
          </p:cNvSpPr>
          <p:nvPr>
            <p:ph type="title"/>
          </p:nvPr>
        </p:nvSpPr>
        <p:spPr/>
        <p:txBody>
          <a:bodyPr/>
          <a:lstStyle/>
          <a:p>
            <a:r>
              <a:rPr lang="en-US" dirty="0"/>
              <a:t>Different Interest Rates</a:t>
            </a:r>
          </a:p>
        </p:txBody>
      </p:sp>
    </p:spTree>
    <p:extLst>
      <p:ext uri="{BB962C8B-B14F-4D97-AF65-F5344CB8AC3E}">
        <p14:creationId xmlns:p14="http://schemas.microsoft.com/office/powerpoint/2010/main" val="2612624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A developing economy with a foreign debt and </a:t>
                </a:r>
                <a:r>
                  <a:rPr lang="en-US" dirty="0" smtClean="0"/>
                  <a:t>reserves in US bonds</a:t>
                </a:r>
                <a:r>
                  <a:rPr lang="en-US" dirty="0"/>
                  <a:t>, for example, will generally pay a higher interest rate on its debt than what it receives </a:t>
                </a:r>
                <a:r>
                  <a:rPr lang="en-US" dirty="0" smtClean="0"/>
                  <a:t>for its credit: </a:t>
                </a:r>
                <a14:m>
                  <m:oMath xmlns:m="http://schemas.openxmlformats.org/officeDocument/2006/math">
                    <m:sSubSup>
                      <m:sSubSupPr>
                        <m:ctrlPr>
                          <a:rPr lang="en-US" i="1">
                            <a:latin typeface="Cambria Math"/>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&lt;0</m:t>
                    </m:r>
                  </m:oMath>
                </a14:m>
                <a:r>
                  <a:rPr lang="en-US" dirty="0" smtClean="0"/>
                  <a:t>.</a:t>
                </a:r>
              </a:p>
              <a:p>
                <a:pPr marL="548640" lvl="2" indent="-228600">
                  <a:buClr>
                    <a:schemeClr val="accent1"/>
                  </a:buClr>
                  <a:buFont typeface="Wingdings 2" pitchFamily="18" charset="2"/>
                  <a:buChar char=""/>
                </a:pPr>
                <a:endParaRPr lang="en-US" b="1" dirty="0" smtClean="0"/>
              </a:p>
              <a:p>
                <a:pPr marL="548640" lvl="2" indent="-228600">
                  <a:buClr>
                    <a:schemeClr val="accent1"/>
                  </a:buClr>
                  <a:buFont typeface="Wingdings 2" pitchFamily="18" charset="2"/>
                  <a:buChar char=""/>
                </a:pPr>
                <a:r>
                  <a:rPr lang="en-US" dirty="0" smtClean="0"/>
                  <a:t>Opportunity </a:t>
                </a:r>
                <a:r>
                  <a:rPr lang="en-US" dirty="0"/>
                  <a:t>cost associated with the retention of reserve assets</a:t>
                </a:r>
              </a:p>
              <a:p>
                <a:endParaRPr lang="en-US" dirty="0" smtClean="0"/>
              </a:p>
              <a:p>
                <a:r>
                  <a:rPr lang="en-US" dirty="0" smtClean="0"/>
                  <a:t>The </a:t>
                </a:r>
                <a:r>
                  <a:rPr lang="en-US" dirty="0"/>
                  <a:t>difference between the two interest rates is associated to the differences in sovereign risk between the two </a:t>
                </a:r>
                <a:r>
                  <a:rPr lang="en-US" dirty="0" smtClean="0"/>
                  <a:t>countries:</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Sup>
                        <m:sSubSupPr>
                          <m:ctrlPr>
                            <a:rPr lang="en-US" i="1">
                              <a:latin typeface="Cambria Math"/>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m:t>
                          </m:r>
                        </m:e>
                        <m:sub>
                          <m:r>
                            <a:rPr lang="en-US" i="1">
                              <a:latin typeface="Cambria Math" panose="02040503050406030204" pitchFamily="18" charset="0"/>
                            </a:rPr>
                            <m:t>𝑡</m:t>
                          </m:r>
                        </m:sub>
                        <m:sup>
                          <m:r>
                            <a:rPr lang="en-US" i="1">
                              <a:latin typeface="Cambria Math" panose="02040503050406030204" pitchFamily="18" charset="0"/>
                            </a:rPr>
                            <m:t>𝑠</m:t>
                          </m:r>
                        </m:sup>
                      </m:sSubSup>
                      <m:r>
                        <a:rPr lang="en-US" i="1">
                          <a:latin typeface="Cambria Math" panose="02040503050406030204" pitchFamily="18" charset="0"/>
                        </a:rPr>
                        <m:t>.</m:t>
                      </m:r>
                    </m:oMath>
                  </m:oMathPara>
                </a14:m>
                <a:endParaRPr lang="en-US" dirty="0"/>
              </a:p>
              <a:p>
                <a:pPr marL="45720" indent="0">
                  <a:buNone/>
                </a:pPr>
                <a:endParaRPr lang="en-US" b="1" dirty="0"/>
              </a:p>
              <a:p>
                <a:r>
                  <a:rPr lang="en-US" dirty="0" smtClean="0"/>
                  <a:t>The </a:t>
                </a:r>
                <a:r>
                  <a:rPr lang="en-US" dirty="0"/>
                  <a:t>greater the stock of reserves, the greater the value of this negative term in the country’s current account.</a:t>
                </a:r>
              </a:p>
              <a:p>
                <a:pPr marL="45720" indent="0">
                  <a:buNone/>
                </a:pPr>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r="-1232" b="-830"/>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17</a:t>
            </a:fld>
            <a:endParaRPr lang="pt-BR"/>
          </a:p>
        </p:txBody>
      </p:sp>
      <p:sp>
        <p:nvSpPr>
          <p:cNvPr id="4" name="Titre 3"/>
          <p:cNvSpPr>
            <a:spLocks noGrp="1"/>
          </p:cNvSpPr>
          <p:nvPr>
            <p:ph type="title"/>
          </p:nvPr>
        </p:nvSpPr>
        <p:spPr/>
        <p:txBody>
          <a:bodyPr/>
          <a:lstStyle/>
          <a:p>
            <a:r>
              <a:rPr lang="en-US" dirty="0" smtClean="0"/>
              <a:t>Different Interest Rates and Risk</a:t>
            </a:r>
            <a:endParaRPr lang="en-US" dirty="0"/>
          </a:p>
        </p:txBody>
      </p:sp>
    </p:spTree>
    <p:extLst>
      <p:ext uri="{BB962C8B-B14F-4D97-AF65-F5344CB8AC3E}">
        <p14:creationId xmlns:p14="http://schemas.microsoft.com/office/powerpoint/2010/main" val="2368264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smtClean="0"/>
                  <a:t>Country that does </a:t>
                </a:r>
                <a:r>
                  <a:rPr lang="en-US" dirty="0"/>
                  <a:t>not suffer from </a:t>
                </a:r>
                <a:r>
                  <a:rPr lang="en-US" i="1" dirty="0"/>
                  <a:t>original </a:t>
                </a:r>
                <a:r>
                  <a:rPr lang="en-US" i="1" dirty="0" smtClean="0"/>
                  <a:t>sin</a:t>
                </a:r>
                <a:r>
                  <a:rPr lang="en-US" dirty="0"/>
                  <a:t>:</a:t>
                </a:r>
                <a:r>
                  <a:rPr lang="en-US" dirty="0" smtClean="0"/>
                  <a:t> it is able </a:t>
                </a:r>
                <a:r>
                  <a:rPr lang="en-US" dirty="0"/>
                  <a:t>to emit debt in its own currency. </a:t>
                </a:r>
                <a:endParaRPr lang="en-US" dirty="0" smtClean="0"/>
              </a:p>
              <a:p>
                <a:endParaRPr lang="en-US" dirty="0"/>
              </a:p>
              <a:p>
                <a:r>
                  <a:rPr lang="en-US" dirty="0" smtClean="0"/>
                  <a:t>Example: </a:t>
                </a:r>
              </a:p>
              <a:p>
                <a:pPr lvl="1"/>
                <a:r>
                  <a:rPr lang="en-US" dirty="0" smtClean="0"/>
                  <a:t>An European </a:t>
                </a:r>
                <a:r>
                  <a:rPr lang="en-US" dirty="0"/>
                  <a:t>country trading with the United </a:t>
                </a:r>
                <a:r>
                  <a:rPr lang="en-US" dirty="0" smtClean="0"/>
                  <a:t>States</a:t>
                </a:r>
              </a:p>
              <a:p>
                <a:pPr lvl="1"/>
                <a:r>
                  <a:rPr lang="en-US" dirty="0" smtClean="0"/>
                  <a:t>The </a:t>
                </a:r>
                <a:r>
                  <a:rPr lang="en-US" dirty="0"/>
                  <a:t>foreign debt is denominated in euros, while credit is denominated in dollars. </a:t>
                </a:r>
                <a:endParaRPr lang="en-US" dirty="0" smtClean="0"/>
              </a:p>
              <a:p>
                <a:endParaRPr lang="en-US" dirty="0" smtClean="0"/>
              </a:p>
              <a:p>
                <a:r>
                  <a:rPr lang="en-US" dirty="0" smtClean="0"/>
                  <a:t>The </a:t>
                </a:r>
                <a:r>
                  <a:rPr lang="en-US" dirty="0"/>
                  <a:t>income </a:t>
                </a:r>
                <a:r>
                  <a:rPr lang="en-US" dirty="0" smtClean="0"/>
                  <a:t>balance, </a:t>
                </a:r>
                <a:r>
                  <a:rPr lang="en-US" dirty="0"/>
                  <a:t>measured in dollars, is:</a:t>
                </a:r>
              </a:p>
              <a:p>
                <a:pPr marL="45720" indent="0">
                  <a:buNone/>
                </a:pPr>
                <a:r>
                  <a:rPr lang="en-US" dirty="0"/>
                  <a:t> </a:t>
                </a:r>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𝐼𝐵</m:t>
                          </m:r>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f>
                        <m:fPr>
                          <m:ctrlPr>
                            <a:rPr lang="en-US" i="1">
                              <a:latin typeface="Cambria Math"/>
                            </a:rPr>
                          </m:ctrlPr>
                        </m:fPr>
                        <m:num>
                          <m:sSub>
                            <m:sSubPr>
                              <m:ctrlPr>
                                <a:rPr lang="en-US" i="1">
                                  <a:latin typeface="Cambria Math"/>
                                </a:rPr>
                              </m:ctrlPr>
                            </m:sSubPr>
                            <m:e>
                              <m:bar>
                                <m:barPr>
                                  <m:pos m:val="top"/>
                                  <m:ctrlPr>
                                    <a:rPr lang="en-US" i="1">
                                      <a:latin typeface="Cambria Math"/>
                                    </a:rPr>
                                  </m:ctrlPr>
                                </m:barPr>
                                <m:e>
                                  <m:r>
                                    <a:rPr lang="en-US" i="1">
                                      <a:latin typeface="Cambria Math" panose="02040503050406030204" pitchFamily="18" charset="0"/>
                                    </a:rPr>
                                    <m:t>𝐷</m:t>
                                  </m:r>
                                </m:e>
                              </m:bar>
                            </m:e>
                            <m:sub>
                              <m:r>
                                <a:rPr lang="en-US" i="1">
                                  <a:latin typeface="Cambria Math" panose="02040503050406030204" pitchFamily="18" charset="0"/>
                                </a:rPr>
                                <m:t>𝑡</m:t>
                              </m:r>
                            </m:sub>
                          </m:sSub>
                        </m:num>
                        <m:den>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oMath>
                  </m:oMathPara>
                </a14:m>
                <a:endParaRPr lang="en-US" dirty="0"/>
              </a:p>
              <a:p>
                <a:pPr lvl="1"/>
                <a14:m>
                  <m:oMath xmlns:m="http://schemas.openxmlformats.org/officeDocument/2006/math">
                    <m:sSub>
                      <m:sSubPr>
                        <m:ctrlPr>
                          <a:rPr lang="en-US" i="1">
                            <a:latin typeface="Cambria Math"/>
                          </a:rPr>
                        </m:ctrlPr>
                      </m:sSubPr>
                      <m:e>
                        <m:bar>
                          <m:barPr>
                            <m:pos m:val="top"/>
                            <m:ctrlPr>
                              <a:rPr lang="en-US" i="1">
                                <a:latin typeface="Cambria Math"/>
                              </a:rPr>
                            </m:ctrlPr>
                          </m:barPr>
                          <m:e>
                            <m:r>
                              <a:rPr lang="en-US" i="1">
                                <a:latin typeface="Cambria Math" panose="02040503050406030204" pitchFamily="18" charset="0"/>
                              </a:rPr>
                              <m:t>𝐷</m:t>
                            </m:r>
                          </m:e>
                        </m:bar>
                      </m:e>
                      <m:sub>
                        <m:r>
                          <a:rPr lang="en-US" i="1">
                            <a:latin typeface="Cambria Math" panose="02040503050406030204" pitchFamily="18" charset="0"/>
                          </a:rPr>
                          <m:t>𝑡</m:t>
                        </m:r>
                      </m:sub>
                    </m:sSub>
                  </m:oMath>
                </a14:m>
                <a:r>
                  <a:rPr lang="en-US" dirty="0" smtClean="0"/>
                  <a:t>:</a:t>
                </a:r>
                <a:r>
                  <a:rPr lang="en-US" dirty="0"/>
                  <a:t> </a:t>
                </a:r>
                <a:r>
                  <a:rPr lang="en-US" dirty="0" smtClean="0"/>
                  <a:t>foreign </a:t>
                </a:r>
                <a:r>
                  <a:rPr lang="en-US" dirty="0"/>
                  <a:t>debt denominated in domestic currency </a:t>
                </a:r>
                <a:endParaRPr lang="en-US" dirty="0" smtClean="0"/>
              </a:p>
              <a:p>
                <a:pPr lvl="1"/>
                <a14:m>
                  <m:oMath xmlns:m="http://schemas.openxmlformats.org/officeDocument/2006/math">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oMath>
                </a14:m>
                <a:r>
                  <a:rPr lang="en-US" dirty="0" smtClean="0"/>
                  <a:t>:</a:t>
                </a:r>
                <a:r>
                  <a:rPr lang="en-US" dirty="0"/>
                  <a:t> </a:t>
                </a:r>
                <a:r>
                  <a:rPr lang="en-US" dirty="0" smtClean="0"/>
                  <a:t>nominal </a:t>
                </a:r>
                <a:r>
                  <a:rPr lang="en-US" dirty="0"/>
                  <a:t>exchange rate for period </a:t>
                </a:r>
                <a:r>
                  <a:rPr lang="en-US" i="1" dirty="0"/>
                  <a:t>t</a:t>
                </a:r>
                <a:r>
                  <a:rPr lang="en-US" dirty="0"/>
                  <a:t>. </a:t>
                </a:r>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1383" r="-7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18</a:t>
            </a:fld>
            <a:endParaRPr lang="pt-BR"/>
          </a:p>
        </p:txBody>
      </p:sp>
      <p:sp>
        <p:nvSpPr>
          <p:cNvPr id="4" name="Titre 3"/>
          <p:cNvSpPr>
            <a:spLocks noGrp="1"/>
          </p:cNvSpPr>
          <p:nvPr>
            <p:ph type="title"/>
          </p:nvPr>
        </p:nvSpPr>
        <p:spPr/>
        <p:txBody>
          <a:bodyPr/>
          <a:lstStyle/>
          <a:p>
            <a:r>
              <a:rPr lang="en-US" dirty="0"/>
              <a:t>Credit in Foreign Currency and Debt in Domestic Currency</a:t>
            </a:r>
          </a:p>
        </p:txBody>
      </p:sp>
    </p:spTree>
    <p:extLst>
      <p:ext uri="{BB962C8B-B14F-4D97-AF65-F5344CB8AC3E}">
        <p14:creationId xmlns:p14="http://schemas.microsoft.com/office/powerpoint/2010/main" val="3054980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70000" lnSpcReduction="20000"/>
              </a:bodyPr>
              <a:lstStyle/>
              <a:p>
                <a:r>
                  <a:rPr lang="en-US" dirty="0" smtClean="0"/>
                  <a:t>We </a:t>
                </a:r>
                <a:r>
                  <a:rPr lang="en-US" dirty="0"/>
                  <a:t>define </a:t>
                </a:r>
                <a14:m>
                  <m:oMath xmlns:m="http://schemas.openxmlformats.org/officeDocument/2006/math">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sub>
                    </m:sSub>
                  </m:oMath>
                </a14:m>
                <a:r>
                  <a:rPr lang="en-US" dirty="0"/>
                  <a:t> as the value of the debt measured in dollars at the time it was contracted. </a:t>
                </a:r>
                <a:endParaRPr lang="en-US" dirty="0" smtClean="0"/>
              </a:p>
              <a:p>
                <a:endParaRPr lang="en-US" dirty="0" smtClean="0"/>
              </a:p>
              <a:p>
                <a:r>
                  <a:rPr lang="en-US" dirty="0" smtClean="0"/>
                  <a:t>Given </a:t>
                </a:r>
                <a:r>
                  <a:rPr lang="en-US" dirty="0"/>
                  <a:t>that </a:t>
                </a:r>
                <a14:m>
                  <m:oMath xmlns:m="http://schemas.openxmlformats.org/officeDocument/2006/math">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sub>
                    </m:sSub>
                  </m:oMath>
                </a14:m>
                <a:r>
                  <a:rPr lang="en-US" dirty="0"/>
                  <a:t> </a:t>
                </a:r>
                <a:r>
                  <a:rPr lang="en-US" dirty="0" smtClean="0"/>
                  <a:t>was contracted </a:t>
                </a:r>
                <a:r>
                  <a:rPr lang="en-US" dirty="0"/>
                  <a:t>debt in </a:t>
                </a:r>
                <a:r>
                  <a:rPr lang="en-US" i="1" dirty="0"/>
                  <a:t>t</a:t>
                </a:r>
                <a:r>
                  <a:rPr lang="en-US" dirty="0"/>
                  <a:t> - 1, it is evaluated according to the exchange rate for that period. Therefore, </a:t>
                </a:r>
                <a:r>
                  <a:rPr lang="en-US" dirty="0" smtClean="0"/>
                  <a:t>its value in domestic currency is: </a:t>
                </a:r>
                <a:endParaRPr lang="en-US" dirty="0"/>
              </a:p>
              <a:p>
                <a:pPr marL="45720" indent="0">
                  <a:buNone/>
                </a:pPr>
                <a:endParaRPr lang="en-US" i="1" dirty="0" smtClean="0">
                  <a:latin typeface="Cambria Math"/>
                </a:endParaRPr>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bar>
                                <m:barPr>
                                  <m:pos m:val="top"/>
                                  <m:ctrlPr>
                                    <a:rPr lang="en-US" i="1">
                                      <a:latin typeface="Cambria Math"/>
                                    </a:rPr>
                                  </m:ctrlPr>
                                </m:barPr>
                                <m:e>
                                  <m:r>
                                    <a:rPr lang="en-US" i="1">
                                      <a:latin typeface="Cambria Math" panose="02040503050406030204" pitchFamily="18" charset="0"/>
                                    </a:rPr>
                                    <m:t>𝐷</m:t>
                                  </m:r>
                                </m:e>
                              </m:bar>
                            </m:e>
                            <m:sub>
                              <m:r>
                                <a:rPr lang="en-US" i="1">
                                  <a:latin typeface="Cambria Math" panose="02040503050406030204" pitchFamily="18" charset="0"/>
                                </a:rPr>
                                <m:t>𝑡</m:t>
                              </m:r>
                            </m:sub>
                          </m:sSub>
                        </m:num>
                        <m:den>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den>
                      </m:f>
                      <m:r>
                        <a:rPr lang="en-US" i="1">
                          <a:latin typeface="Cambria Math" panose="02040503050406030204" pitchFamily="18" charset="0"/>
                        </a:rPr>
                        <m:t>. </m:t>
                      </m:r>
                    </m:oMath>
                  </m:oMathPara>
                </a14:m>
                <a:endParaRPr lang="en-US" dirty="0" smtClean="0"/>
              </a:p>
              <a:p>
                <a:endParaRPr lang="en-US" dirty="0" smtClean="0"/>
              </a:p>
              <a:p>
                <a:r>
                  <a:rPr lang="en-US" dirty="0" smtClean="0"/>
                  <a:t>Substituting </a:t>
                </a:r>
                <a:r>
                  <a:rPr lang="en-US" dirty="0"/>
                  <a:t>into the </a:t>
                </a:r>
                <a:r>
                  <a:rPr lang="en-US" dirty="0" err="1" smtClean="0"/>
                  <a:t>inocme</a:t>
                </a:r>
                <a:r>
                  <a:rPr lang="en-US" dirty="0" smtClean="0"/>
                  <a:t> balance equation, </a:t>
                </a:r>
                <a:r>
                  <a:rPr lang="en-US" dirty="0"/>
                  <a:t>we arrive at:</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𝐼𝐵</m:t>
                          </m:r>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f>
                        <m:fPr>
                          <m:ctrlPr>
                            <a:rPr lang="en-US" i="1">
                              <a:latin typeface="Cambria Math"/>
                            </a:rPr>
                          </m:ctrlPr>
                        </m:fPr>
                        <m:num>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sub>
                      </m:sSub>
                    </m:oMath>
                  </m:oMathPara>
                </a14:m>
                <a:endParaRPr lang="en-US" dirty="0"/>
              </a:p>
              <a:p>
                <a:pPr marL="45720" indent="0">
                  <a:buNone/>
                </a:pPr>
                <a:r>
                  <a:rPr lang="en-US" dirty="0"/>
                  <a:t> </a:t>
                </a:r>
              </a:p>
              <a:p>
                <a:r>
                  <a:rPr lang="en-US" dirty="0"/>
                  <a:t>which can then be written as:</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𝐼𝐵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f>
                        <m:fPr>
                          <m:ctrlPr>
                            <a:rPr lang="en-US" i="1">
                              <a:latin typeface="Cambria Math"/>
                            </a:rPr>
                          </m:ctrlPr>
                        </m:fPr>
                        <m:num>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a:rPr>
                          </m:ctrlPr>
                        </m:dPr>
                        <m:e>
                          <m:sSubSup>
                            <m:sSubSupPr>
                              <m:ctrlPr>
                                <a:rPr lang="en-US" i="1">
                                  <a:latin typeface="Cambria Math"/>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f>
                            <m:fPr>
                              <m:ctrlPr>
                                <a:rPr lang="en-US" i="1">
                                  <a:latin typeface="Cambria Math"/>
                                </a:rPr>
                              </m:ctrlPr>
                            </m:fPr>
                            <m:num>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e>
                      </m:d>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sub>
                      </m:sSub>
                    </m:oMath>
                  </m:oMathPara>
                </a14:m>
                <a:endParaRPr lang="en-US" dirty="0" smtClean="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r="-50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19</a:t>
            </a:fld>
            <a:endParaRPr lang="pt-BR"/>
          </a:p>
        </p:txBody>
      </p:sp>
      <p:sp>
        <p:nvSpPr>
          <p:cNvPr id="4" name="Titre 3"/>
          <p:cNvSpPr>
            <a:spLocks noGrp="1"/>
          </p:cNvSpPr>
          <p:nvPr>
            <p:ph type="title"/>
          </p:nvPr>
        </p:nvSpPr>
        <p:spPr/>
        <p:txBody>
          <a:bodyPr/>
          <a:lstStyle/>
          <a:p>
            <a:r>
              <a:rPr lang="en-US" dirty="0" smtClean="0"/>
              <a:t>Income Balance</a:t>
            </a:r>
            <a:endParaRPr lang="en-US" dirty="0"/>
          </a:p>
        </p:txBody>
      </p:sp>
    </p:spTree>
    <p:extLst>
      <p:ext uri="{BB962C8B-B14F-4D97-AF65-F5344CB8AC3E}">
        <p14:creationId xmlns:p14="http://schemas.microsoft.com/office/powerpoint/2010/main" val="4235322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p:cNvSpPr>
            <a:spLocks noGrp="1"/>
          </p:cNvSpPr>
          <p:nvPr>
            <p:ph type="body" idx="1"/>
          </p:nvPr>
        </p:nvSpPr>
        <p:spPr/>
        <p:txBody>
          <a:bodyPr/>
          <a:lstStyle/>
          <a:p>
            <a:r>
              <a:rPr lang="pt-BR" dirty="0" smtClean="0"/>
              <a:t>Cristina Terra</a:t>
            </a:r>
            <a:endParaRPr lang="pt-BR" dirty="0"/>
          </a:p>
        </p:txBody>
      </p:sp>
      <p:sp>
        <p:nvSpPr>
          <p:cNvPr id="4" name="Título 3"/>
          <p:cNvSpPr>
            <a:spLocks noGrp="1"/>
          </p:cNvSpPr>
          <p:nvPr>
            <p:ph type="title"/>
          </p:nvPr>
        </p:nvSpPr>
        <p:spPr/>
        <p:txBody>
          <a:bodyPr/>
          <a:lstStyle/>
          <a:p>
            <a:r>
              <a:rPr lang="pt-BR" sz="3200" dirty="0" err="1" smtClean="0"/>
              <a:t>Chapter</a:t>
            </a:r>
            <a:r>
              <a:rPr lang="pt-BR" sz="3200" dirty="0" smtClean="0"/>
              <a:t> 8</a:t>
            </a:r>
            <a:br>
              <a:rPr lang="pt-BR" sz="3200" dirty="0" smtClean="0"/>
            </a:br>
            <a:r>
              <a:rPr lang="en-US" sz="3200" dirty="0"/>
              <a:t>Portfolio Diversification and Capital Flows</a:t>
            </a:r>
            <a:endParaRPr lang="pt-BR" sz="3200" dirty="0"/>
          </a:p>
        </p:txBody>
      </p:sp>
      <p:sp>
        <p:nvSpPr>
          <p:cNvPr id="2" name="Espaço Reservado para Número de Slide 1"/>
          <p:cNvSpPr>
            <a:spLocks noGrp="1"/>
          </p:cNvSpPr>
          <p:nvPr>
            <p:ph type="sldNum" sz="quarter" idx="11"/>
          </p:nvPr>
        </p:nvSpPr>
        <p:spPr/>
        <p:txBody>
          <a:bodyPr/>
          <a:lstStyle/>
          <a:p>
            <a:fld id="{D2D54FD4-E6A3-4A1F-8C5C-1619D1E75EAA}" type="slidenum">
              <a:rPr lang="pt-BR" smtClean="0"/>
              <a:t>2</a:t>
            </a:fld>
            <a:endParaRPr lang="pt-BR"/>
          </a:p>
        </p:txBody>
      </p:sp>
    </p:spTree>
    <p:extLst>
      <p:ext uri="{BB962C8B-B14F-4D97-AF65-F5344CB8AC3E}">
        <p14:creationId xmlns:p14="http://schemas.microsoft.com/office/powerpoint/2010/main" val="273791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endParaRPr lang="en-US" dirty="0" smtClean="0"/>
              </a:p>
              <a:p>
                <a:r>
                  <a:rPr lang="en-US" dirty="0" smtClean="0"/>
                  <a:t>With </a:t>
                </a:r>
                <a:r>
                  <a:rPr lang="en-US" dirty="0"/>
                  <a:t>debt denominated in domestic currency, exchange rate variations will have an impact on the balance of income. </a:t>
                </a:r>
                <a:endParaRPr lang="en-US" dirty="0" smtClean="0"/>
              </a:p>
              <a:p>
                <a:pPr lvl="1"/>
                <a:r>
                  <a:rPr lang="en-US" dirty="0" smtClean="0"/>
                  <a:t>First </a:t>
                </a:r>
                <a:r>
                  <a:rPr lang="en-US" dirty="0"/>
                  <a:t>term </a:t>
                </a:r>
                <a:r>
                  <a:rPr lang="en-US" dirty="0" smtClean="0"/>
                  <a:t>of the equation: an </a:t>
                </a:r>
                <a:r>
                  <a:rPr lang="en-US" dirty="0"/>
                  <a:t>exchange rate depreciation, </a:t>
                </a:r>
                <a14:m>
                  <m:oMath xmlns:m="http://schemas.openxmlformats.org/officeDocument/2006/math">
                    <m:f>
                      <m:fPr>
                        <m:ctrlPr>
                          <a:rPr lang="en-US" i="1">
                            <a:latin typeface="Cambria Math"/>
                          </a:rPr>
                        </m:ctrlPr>
                      </m:fPr>
                      <m:num>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r>
                      <a:rPr lang="en-US" i="1">
                        <a:latin typeface="Cambria Math" panose="02040503050406030204" pitchFamily="18" charset="0"/>
                      </a:rPr>
                      <m:t>&lt;1</m:t>
                    </m:r>
                  </m:oMath>
                </a14:m>
                <a:r>
                  <a:rPr lang="en-US" dirty="0" smtClean="0"/>
                  <a:t> = lower value </a:t>
                </a:r>
                <a:r>
                  <a:rPr lang="en-US" dirty="0"/>
                  <a:t>of the net </a:t>
                </a:r>
                <a:r>
                  <a:rPr lang="en-US" dirty="0" smtClean="0"/>
                  <a:t>debt, measured </a:t>
                </a:r>
                <a:r>
                  <a:rPr lang="en-US" dirty="0"/>
                  <a:t>in dollars. </a:t>
                </a:r>
                <a:endParaRPr lang="en-US" dirty="0" smtClean="0"/>
              </a:p>
              <a:p>
                <a:pPr lvl="1"/>
                <a:endParaRPr lang="en-US" dirty="0" smtClean="0"/>
              </a:p>
              <a:p>
                <a:pPr lvl="1"/>
                <a:r>
                  <a:rPr lang="en-US" dirty="0" smtClean="0"/>
                  <a:t>This </a:t>
                </a:r>
                <a:r>
                  <a:rPr lang="en-US" dirty="0"/>
                  <a:t>effect does not exist when the debt is also denominated in dollars, as in the case of developing countries</a:t>
                </a:r>
                <a:r>
                  <a:rPr lang="en-US" dirty="0" smtClean="0"/>
                  <a:t>,</a:t>
                </a:r>
              </a:p>
              <a:p>
                <a:pPr lvl="1"/>
                <a:endParaRPr lang="en-US" dirty="0"/>
              </a:p>
              <a:p>
                <a:r>
                  <a:rPr lang="en-US" dirty="0" smtClean="0"/>
                  <a:t>An exchange </a:t>
                </a:r>
                <a:r>
                  <a:rPr lang="en-US" dirty="0"/>
                  <a:t>rate depreciation </a:t>
                </a:r>
                <a:r>
                  <a:rPr lang="en-US" dirty="0" smtClean="0"/>
                  <a:t>also increases </a:t>
                </a:r>
                <a:r>
                  <a:rPr lang="en-US" dirty="0"/>
                  <a:t>the second </a:t>
                </a:r>
                <a:r>
                  <a:rPr lang="en-US" dirty="0" smtClean="0"/>
                  <a:t>term: it </a:t>
                </a:r>
                <a:r>
                  <a:rPr lang="en-US" dirty="0"/>
                  <a:t>reduces the difference between the interest paid on the foreign debt and that received </a:t>
                </a:r>
                <a:r>
                  <a:rPr lang="en-US" dirty="0" smtClean="0"/>
                  <a:t>on credit</a:t>
                </a:r>
                <a:r>
                  <a:rPr lang="en-US" dirty="0"/>
                  <a:t>.</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20</a:t>
            </a:fld>
            <a:endParaRPr lang="pt-BR"/>
          </a:p>
        </p:txBody>
      </p:sp>
      <p:sp>
        <p:nvSpPr>
          <p:cNvPr id="4" name="Titre 3"/>
          <p:cNvSpPr>
            <a:spLocks noGrp="1"/>
          </p:cNvSpPr>
          <p:nvPr>
            <p:ph type="title"/>
          </p:nvPr>
        </p:nvSpPr>
        <p:spPr/>
        <p:txBody>
          <a:bodyPr/>
          <a:lstStyle/>
          <a:p>
            <a:r>
              <a:rPr lang="en-US" dirty="0" smtClean="0"/>
              <a:t>Effect of Exchange Rate Depreciation</a:t>
            </a:r>
            <a:endParaRPr lang="en-US" dirty="0"/>
          </a:p>
        </p:txBody>
      </p:sp>
    </p:spTree>
    <p:extLst>
      <p:ext uri="{BB962C8B-B14F-4D97-AF65-F5344CB8AC3E}">
        <p14:creationId xmlns:p14="http://schemas.microsoft.com/office/powerpoint/2010/main" val="479117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Finally, the current account in this case is represented by:</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f>
                        <m:fPr>
                          <m:ctrlPr>
                            <a:rPr lang="en-US" i="1">
                              <a:latin typeface="Cambria Math"/>
                            </a:rPr>
                          </m:ctrlPr>
                        </m:fPr>
                        <m:num>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a:rPr>
                          </m:ctrlPr>
                        </m:dPr>
                        <m:e>
                          <m:sSubSup>
                            <m:sSubSupPr>
                              <m:ctrlPr>
                                <a:rPr lang="en-US" i="1">
                                  <a:latin typeface="Cambria Math"/>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f>
                            <m:fPr>
                              <m:ctrlPr>
                                <a:rPr lang="en-US" i="1">
                                  <a:latin typeface="Cambria Math"/>
                                </a:rPr>
                              </m:ctrlPr>
                            </m:fPr>
                            <m:num>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e>
                      </m:d>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oMath>
                  </m:oMathPara>
                </a14:m>
                <a:endParaRPr lang="en-US" dirty="0"/>
              </a:p>
              <a:p>
                <a:endParaRPr lang="en-US" dirty="0"/>
              </a:p>
              <a:p>
                <a:r>
                  <a:rPr lang="en-US" dirty="0"/>
                  <a:t>For a country with a net foreign debt, </a:t>
                </a:r>
                <a14:m>
                  <m:oMath xmlns:m="http://schemas.openxmlformats.org/officeDocument/2006/math">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sub>
                    </m:sSub>
                    <m:r>
                      <a:rPr lang="en-US" i="1">
                        <a:latin typeface="Cambria Math" panose="02040503050406030204" pitchFamily="18" charset="0"/>
                      </a:rPr>
                      <m:t>&lt;0</m:t>
                    </m:r>
                  </m:oMath>
                </a14:m>
                <a:r>
                  <a:rPr lang="en-US" dirty="0"/>
                  <a:t>, and that can borrow in its own currency, </a:t>
                </a:r>
                <a:r>
                  <a:rPr lang="en-US" b="1" dirty="0"/>
                  <a:t>exchange rate depreciation has a positive impact on the </a:t>
                </a:r>
                <a:r>
                  <a:rPr lang="en-US" b="1" dirty="0" smtClean="0"/>
                  <a:t>CA balance </a:t>
                </a:r>
                <a:r>
                  <a:rPr lang="en-US" b="1" dirty="0"/>
                  <a:t>through two channels: </a:t>
                </a:r>
                <a:endParaRPr lang="en-US" b="1" dirty="0" smtClean="0"/>
              </a:p>
              <a:p>
                <a:pPr marL="708660" lvl="1" indent="-342900">
                  <a:buFont typeface="+mj-lt"/>
                  <a:buAutoNum type="arabicPeriod"/>
                </a:pPr>
                <a:r>
                  <a:rPr lang="en-US" b="1" dirty="0" smtClean="0"/>
                  <a:t>trade balance</a:t>
                </a:r>
                <a:r>
                  <a:rPr lang="en-US" dirty="0"/>
                  <a:t>:</a:t>
                </a:r>
                <a:r>
                  <a:rPr lang="en-US" dirty="0" smtClean="0"/>
                  <a:t> foreign </a:t>
                </a:r>
                <a:r>
                  <a:rPr lang="en-US" dirty="0"/>
                  <a:t>products </a:t>
                </a:r>
                <a:r>
                  <a:rPr lang="en-US" dirty="0" smtClean="0"/>
                  <a:t>become relatively more expensive =&gt; lower imports and higher exports =&gt; a </a:t>
                </a:r>
                <a:r>
                  <a:rPr lang="en-US" dirty="0"/>
                  <a:t>greater trade balance. </a:t>
                </a:r>
                <a:endParaRPr lang="en-US" b="1" dirty="0" smtClean="0"/>
              </a:p>
              <a:p>
                <a:pPr marL="708660" lvl="1" indent="-342900">
                  <a:buFont typeface="+mj-lt"/>
                  <a:buAutoNum type="arabicPeriod"/>
                </a:pPr>
                <a:r>
                  <a:rPr lang="en-US" b="1" dirty="0" smtClean="0"/>
                  <a:t>cost </a:t>
                </a:r>
                <a:r>
                  <a:rPr lang="en-US" b="1" dirty="0"/>
                  <a:t>of foreign </a:t>
                </a:r>
                <a:r>
                  <a:rPr lang="en-US" b="1" dirty="0" smtClean="0"/>
                  <a:t>debt</a:t>
                </a:r>
                <a:r>
                  <a:rPr lang="en-US" dirty="0" smtClean="0"/>
                  <a:t>:  </a:t>
                </a:r>
                <a:r>
                  <a:rPr lang="en-US" dirty="0"/>
                  <a:t>given that its average return measured in foreign currency, given </a:t>
                </a:r>
                <a:r>
                  <a:rPr lang="en-US" dirty="0" err="1" smtClean="0"/>
                  <a:t>by</a:t>
                </a:r>
                <a:r>
                  <a:rPr lang="en-US" dirty="0" smtClean="0"/>
                  <a:t> </a:t>
                </a:r>
                <a14:m>
                  <m:oMath xmlns:m="http://schemas.openxmlformats.org/officeDocument/2006/math">
                    <m:sSub>
                      <m:sSubPr>
                        <m:ctrlPr>
                          <a:rPr lang="en-US" i="1">
                            <a:latin typeface="Cambria Math"/>
                          </a:rPr>
                        </m:ctrlPr>
                      </m:sSubPr>
                      <m:e>
                        <m:r>
                          <m:rPr>
                            <m:sty m:val="p"/>
                          </m:rPr>
                          <a:rPr lang="en-US" i="0">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f>
                      <m:fPr>
                        <m:ctrlPr>
                          <a:rPr lang="en-US" i="1">
                            <a:latin typeface="Cambria Math"/>
                          </a:rPr>
                        </m:ctrlPr>
                      </m:fPr>
                      <m:num>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oMath>
                </a14:m>
                <a:r>
                  <a:rPr lang="en-US" dirty="0"/>
                  <a:t>, also reduces.</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21</a:t>
            </a:fld>
            <a:endParaRPr lang="pt-BR"/>
          </a:p>
        </p:txBody>
      </p:sp>
      <p:sp>
        <p:nvSpPr>
          <p:cNvPr id="4" name="Titre 3"/>
          <p:cNvSpPr>
            <a:spLocks noGrp="1"/>
          </p:cNvSpPr>
          <p:nvPr>
            <p:ph type="title"/>
          </p:nvPr>
        </p:nvSpPr>
        <p:spPr/>
        <p:txBody>
          <a:bodyPr/>
          <a:lstStyle/>
          <a:p>
            <a:r>
              <a:rPr lang="en-US" dirty="0" smtClean="0"/>
              <a:t>Current Account</a:t>
            </a:r>
            <a:endParaRPr lang="en-US" dirty="0"/>
          </a:p>
        </p:txBody>
      </p:sp>
    </p:spTree>
    <p:extLst>
      <p:ext uri="{BB962C8B-B14F-4D97-AF65-F5344CB8AC3E}">
        <p14:creationId xmlns:p14="http://schemas.microsoft.com/office/powerpoint/2010/main" val="1907517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smtClean="0"/>
              <a:t>Greece has </a:t>
            </a:r>
            <a:r>
              <a:rPr lang="en-US" dirty="0"/>
              <a:t>a high foreign debt for which it pays ever-increasing interest rates as a reaction by international investors to the risk of non-payment.  </a:t>
            </a:r>
            <a:endParaRPr lang="en-US" dirty="0" smtClean="0"/>
          </a:p>
          <a:p>
            <a:endParaRPr lang="en-US" dirty="0" smtClean="0"/>
          </a:p>
          <a:p>
            <a:r>
              <a:rPr lang="en-US" dirty="0" smtClean="0"/>
              <a:t>Government </a:t>
            </a:r>
            <a:r>
              <a:rPr lang="en-US" dirty="0"/>
              <a:t>debt reached extremely high </a:t>
            </a:r>
            <a:r>
              <a:rPr lang="en-US" dirty="0" smtClean="0"/>
              <a:t>levels, </a:t>
            </a:r>
            <a:r>
              <a:rPr lang="en-US" dirty="0"/>
              <a:t>placing country debt on an apparently unsustainable trajectory. </a:t>
            </a:r>
            <a:endParaRPr lang="en-US" dirty="0" smtClean="0"/>
          </a:p>
          <a:p>
            <a:endParaRPr lang="en-US" dirty="0"/>
          </a:p>
          <a:p>
            <a:r>
              <a:rPr lang="en-US" dirty="0" smtClean="0"/>
              <a:t>As </a:t>
            </a:r>
            <a:r>
              <a:rPr lang="en-US" dirty="0"/>
              <a:t>a </a:t>
            </a:r>
            <a:r>
              <a:rPr lang="en-US" dirty="0" smtClean="0"/>
              <a:t>result </a:t>
            </a:r>
            <a:r>
              <a:rPr lang="en-US" dirty="0"/>
              <a:t>of the elevated </a:t>
            </a:r>
            <a:r>
              <a:rPr lang="en-US" dirty="0" smtClean="0"/>
              <a:t>default risk, </a:t>
            </a:r>
            <a:r>
              <a:rPr lang="en-US" dirty="0"/>
              <a:t>there was a drastic reduction in sources to finance the Greek sovereign debt, which was obliged to sell bonds with increasingly shorter maturity dates at higher and higher interest </a:t>
            </a:r>
            <a:r>
              <a:rPr lang="en-US" dirty="0" smtClean="0"/>
              <a:t>rates.</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22</a:t>
            </a:fld>
            <a:endParaRPr lang="pt-BR"/>
          </a:p>
        </p:txBody>
      </p:sp>
      <p:sp>
        <p:nvSpPr>
          <p:cNvPr id="4" name="Titre 3"/>
          <p:cNvSpPr>
            <a:spLocks noGrp="1"/>
          </p:cNvSpPr>
          <p:nvPr>
            <p:ph type="title"/>
          </p:nvPr>
        </p:nvSpPr>
        <p:spPr/>
        <p:txBody>
          <a:bodyPr/>
          <a:lstStyle/>
          <a:p>
            <a:r>
              <a:rPr lang="en-US" dirty="0" smtClean="0"/>
              <a:t>Greek </a:t>
            </a:r>
            <a:r>
              <a:rPr lang="en-US" dirty="0"/>
              <a:t>Debt Crisis</a:t>
            </a:r>
          </a:p>
        </p:txBody>
      </p:sp>
    </p:spTree>
    <p:extLst>
      <p:ext uri="{BB962C8B-B14F-4D97-AF65-F5344CB8AC3E}">
        <p14:creationId xmlns:p14="http://schemas.microsoft.com/office/powerpoint/2010/main" val="1548233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2D54FD4-E6A3-4A1F-8C5C-1619D1E75EAA}" type="slidenum">
              <a:rPr lang="pt-BR" smtClean="0"/>
              <a:t>23</a:t>
            </a:fld>
            <a:endParaRPr lang="pt-BR"/>
          </a:p>
        </p:txBody>
      </p:sp>
      <p:pic>
        <p:nvPicPr>
          <p:cNvPr id="5" name="Espace réservé du contenu 4"/>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123728" y="889124"/>
            <a:ext cx="4584700" cy="275590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2075532" y="3717032"/>
            <a:ext cx="4656708" cy="2880320"/>
          </a:xfrm>
          <a:prstGeom prst="rect">
            <a:avLst/>
          </a:prstGeom>
          <a:noFill/>
        </p:spPr>
      </p:pic>
      <p:sp>
        <p:nvSpPr>
          <p:cNvPr id="7" name="ZoneTexte 6"/>
          <p:cNvSpPr txBox="1"/>
          <p:nvPr/>
        </p:nvSpPr>
        <p:spPr>
          <a:xfrm>
            <a:off x="2051720" y="332656"/>
            <a:ext cx="5076133" cy="400110"/>
          </a:xfrm>
          <a:prstGeom prst="rect">
            <a:avLst/>
          </a:prstGeom>
          <a:noFill/>
        </p:spPr>
        <p:txBody>
          <a:bodyPr wrap="none" rtlCol="0">
            <a:spAutoFit/>
          </a:bodyPr>
          <a:lstStyle/>
          <a:p>
            <a:r>
              <a:rPr lang="en-US" sz="2000" dirty="0" smtClean="0"/>
              <a:t>Figure 8.2: Debt </a:t>
            </a:r>
            <a:r>
              <a:rPr lang="en-US" sz="2000" dirty="0"/>
              <a:t>and Interest Rate in Greece</a:t>
            </a:r>
            <a:r>
              <a:rPr lang="en-US" dirty="0"/>
              <a:t> </a:t>
            </a:r>
          </a:p>
        </p:txBody>
      </p:sp>
    </p:spTree>
    <p:extLst>
      <p:ext uri="{BB962C8B-B14F-4D97-AF65-F5344CB8AC3E}">
        <p14:creationId xmlns:p14="http://schemas.microsoft.com/office/powerpoint/2010/main" val="2036184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p:txBody>
          <a:bodyPr>
            <a:normAutofit/>
          </a:bodyPr>
          <a:lstStyle/>
          <a:p>
            <a:endParaRPr lang="en-US" dirty="0" smtClean="0"/>
          </a:p>
          <a:p>
            <a:r>
              <a:rPr lang="en-US" dirty="0" smtClean="0"/>
              <a:t>Depreciation </a:t>
            </a:r>
            <a:r>
              <a:rPr lang="en-US" dirty="0"/>
              <a:t>of the euro </a:t>
            </a:r>
            <a:r>
              <a:rPr lang="en-US" dirty="0" smtClean="0"/>
              <a:t>=&gt; higher attractiveness </a:t>
            </a:r>
            <a:r>
              <a:rPr lang="en-US" dirty="0"/>
              <a:t>of Greek prices for countries outside the Eurozone, but </a:t>
            </a:r>
            <a:r>
              <a:rPr lang="en-US" dirty="0" smtClean="0"/>
              <a:t>no impact </a:t>
            </a:r>
            <a:r>
              <a:rPr lang="en-US" dirty="0"/>
              <a:t>on Greek trade with countries </a:t>
            </a:r>
            <a:r>
              <a:rPr lang="en-US" dirty="0" smtClean="0"/>
              <a:t>inside </a:t>
            </a:r>
            <a:r>
              <a:rPr lang="en-US" dirty="0" err="1" smtClean="0"/>
              <a:t>eurozone</a:t>
            </a:r>
            <a:r>
              <a:rPr lang="en-US" dirty="0" smtClean="0"/>
              <a:t>. </a:t>
            </a:r>
          </a:p>
          <a:p>
            <a:endParaRPr lang="en-US" dirty="0"/>
          </a:p>
          <a:p>
            <a:r>
              <a:rPr lang="en-US" dirty="0" smtClean="0"/>
              <a:t>In 2011: </a:t>
            </a:r>
          </a:p>
          <a:p>
            <a:pPr lvl="1"/>
            <a:r>
              <a:rPr lang="en-US" dirty="0" smtClean="0"/>
              <a:t>Greek </a:t>
            </a:r>
            <a:r>
              <a:rPr lang="en-US" dirty="0"/>
              <a:t>exports </a:t>
            </a:r>
            <a:r>
              <a:rPr lang="en-US" dirty="0" smtClean="0"/>
              <a:t>= 22.4 </a:t>
            </a:r>
            <a:r>
              <a:rPr lang="en-US" dirty="0"/>
              <a:t>billion </a:t>
            </a:r>
            <a:r>
              <a:rPr lang="en-US" dirty="0" smtClean="0"/>
              <a:t>euros</a:t>
            </a:r>
          </a:p>
          <a:p>
            <a:pPr lvl="1"/>
            <a:r>
              <a:rPr lang="en-US" dirty="0" smtClean="0"/>
              <a:t>Greek </a:t>
            </a:r>
            <a:r>
              <a:rPr lang="en-US" dirty="0"/>
              <a:t>imports </a:t>
            </a:r>
            <a:r>
              <a:rPr lang="en-US" dirty="0" smtClean="0"/>
              <a:t>= 42.1 billion </a:t>
            </a:r>
            <a:r>
              <a:rPr lang="en-US" dirty="0"/>
              <a:t>euros </a:t>
            </a:r>
            <a:endParaRPr lang="en-US" dirty="0" smtClean="0"/>
          </a:p>
          <a:p>
            <a:pPr lvl="1"/>
            <a:r>
              <a:rPr lang="en-US" dirty="0" smtClean="0"/>
              <a:t>Trade with </a:t>
            </a:r>
            <a:r>
              <a:rPr lang="en-US" dirty="0"/>
              <a:t>the Eurozone was responsible for 52.9% of the total Greek </a:t>
            </a:r>
            <a:r>
              <a:rPr lang="en-US" dirty="0" smtClean="0"/>
              <a:t>trade</a:t>
            </a:r>
            <a:r>
              <a:rPr lang="en-US" dirty="0"/>
              <a:t>. </a:t>
            </a:r>
            <a:endParaRPr lang="en-US" dirty="0" smtClean="0"/>
          </a:p>
          <a:p>
            <a:pPr lvl="1"/>
            <a:r>
              <a:rPr lang="en-US" dirty="0" smtClean="0"/>
              <a:t>Therefore</a:t>
            </a:r>
            <a:r>
              <a:rPr lang="en-US" dirty="0"/>
              <a:t>, the impact of exchange rate depreciation on the </a:t>
            </a:r>
            <a:r>
              <a:rPr lang="en-US" dirty="0" smtClean="0"/>
              <a:t>CA by </a:t>
            </a:r>
            <a:r>
              <a:rPr lang="en-US" dirty="0"/>
              <a:t>means of its effect on international trade is limited.</a:t>
            </a:r>
          </a:p>
          <a:p>
            <a:pPr marL="45720" indent="0">
              <a:buNone/>
            </a:pPr>
            <a:endParaRPr lang="en-US" dirty="0"/>
          </a:p>
          <a:p>
            <a:endParaRPr lang="en-US" dirty="0"/>
          </a:p>
        </p:txBody>
      </p:sp>
      <p:sp>
        <p:nvSpPr>
          <p:cNvPr id="2" name="Espace réservé du numéro de diapositive 1"/>
          <p:cNvSpPr>
            <a:spLocks noGrp="1"/>
          </p:cNvSpPr>
          <p:nvPr>
            <p:ph type="sldNum" sz="quarter" idx="12"/>
          </p:nvPr>
        </p:nvSpPr>
        <p:spPr/>
        <p:txBody>
          <a:bodyPr/>
          <a:lstStyle/>
          <a:p>
            <a:fld id="{D2D54FD4-E6A3-4A1F-8C5C-1619D1E75EAA}" type="slidenum">
              <a:rPr lang="pt-BR" smtClean="0"/>
              <a:t>24</a:t>
            </a:fld>
            <a:endParaRPr lang="pt-BR"/>
          </a:p>
        </p:txBody>
      </p:sp>
      <p:sp>
        <p:nvSpPr>
          <p:cNvPr id="3" name="Titre 2"/>
          <p:cNvSpPr>
            <a:spLocks noGrp="1"/>
          </p:cNvSpPr>
          <p:nvPr>
            <p:ph type="title"/>
          </p:nvPr>
        </p:nvSpPr>
        <p:spPr/>
        <p:txBody>
          <a:bodyPr/>
          <a:lstStyle/>
          <a:p>
            <a:r>
              <a:rPr lang="en-US" dirty="0" smtClean="0"/>
              <a:t>Greek Debt Crisis</a:t>
            </a:r>
            <a:endParaRPr lang="en-US" dirty="0"/>
          </a:p>
        </p:txBody>
      </p:sp>
    </p:spTree>
    <p:extLst>
      <p:ext uri="{BB962C8B-B14F-4D97-AF65-F5344CB8AC3E}">
        <p14:creationId xmlns:p14="http://schemas.microsoft.com/office/powerpoint/2010/main" val="2372559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85000" lnSpcReduction="10000"/>
              </a:bodyPr>
              <a:lstStyle/>
              <a:p>
                <a:r>
                  <a:rPr lang="en-US" dirty="0" smtClean="0"/>
                  <a:t>However, depreciation of the euro would help Greece due to its effect on the cost of its foreign debt. </a:t>
                </a:r>
              </a:p>
              <a:p>
                <a:endParaRPr lang="en-US" dirty="0"/>
              </a:p>
              <a:p>
                <a:r>
                  <a:rPr lang="en-US" dirty="0" smtClean="0"/>
                  <a:t>The </a:t>
                </a:r>
                <a:r>
                  <a:rPr lang="en-US" dirty="0"/>
                  <a:t>income </a:t>
                </a:r>
                <a:r>
                  <a:rPr lang="en-US" dirty="0" smtClean="0"/>
                  <a:t>balance, </a:t>
                </a:r>
                <a:r>
                  <a:rPr lang="en-US" dirty="0"/>
                  <a:t>measured in dollars, can be written as:</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𝐼𝐵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f>
                        <m:fPr>
                          <m:ctrlPr>
                            <a:rPr lang="en-US" i="1">
                              <a:latin typeface="Cambria Math"/>
                            </a:rPr>
                          </m:ctrlPr>
                        </m:fPr>
                        <m:num>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a:rPr>
                          </m:ctrlPr>
                        </m:dPr>
                        <m:e>
                          <m:sSubSup>
                            <m:sSubSupPr>
                              <m:ctrlPr>
                                <a:rPr lang="en-US" i="1">
                                  <a:latin typeface="Cambria Math"/>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𝐸𝑈𝑅</m:t>
                              </m:r>
                            </m:sup>
                          </m:sSubSup>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e>
                      </m:d>
                      <m:f>
                        <m:fPr>
                          <m:ctrlPr>
                            <a:rPr lang="en-US" i="1">
                              <a:latin typeface="Cambria Math"/>
                            </a:rPr>
                          </m:ctrlPr>
                        </m:fPr>
                        <m:num>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sSubSup>
                        <m:sSubSupPr>
                          <m:ctrlPr>
                            <a:rPr lang="en-US" i="1">
                              <a:latin typeface="Cambria Math"/>
                            </a:rPr>
                          </m:ctrlPr>
                        </m:sSubSupPr>
                        <m:e>
                          <m:r>
                            <a:rPr lang="en-US" i="1">
                              <a:latin typeface="Cambria Math" panose="02040503050406030204" pitchFamily="18" charset="0"/>
                            </a:rPr>
                            <m:t>𝐹</m:t>
                          </m:r>
                        </m:e>
                        <m:sub>
                          <m:r>
                            <a:rPr lang="en-US" i="1">
                              <a:latin typeface="Cambria Math" panose="02040503050406030204" pitchFamily="18" charset="0"/>
                            </a:rPr>
                            <m:t>𝑡</m:t>
                          </m:r>
                        </m:sub>
                        <m:sup>
                          <m:r>
                            <a:rPr lang="en-US" i="1">
                              <a:latin typeface="Cambria Math" panose="02040503050406030204" pitchFamily="18" charset="0"/>
                            </a:rPr>
                            <m:t>𝐸𝑈𝑅</m:t>
                          </m:r>
                        </m:sup>
                      </m:sSubSup>
                      <m:r>
                        <a:rPr lang="en-US" i="1">
                          <a:latin typeface="Cambria Math" panose="02040503050406030204" pitchFamily="18" charset="0"/>
                        </a:rPr>
                        <m:t>+</m:t>
                      </m:r>
                      <m:d>
                        <m:dPr>
                          <m:ctrlPr>
                            <a:rPr lang="en-US" i="1">
                              <a:latin typeface="Cambria Math"/>
                            </a:rPr>
                          </m:ctrlPr>
                        </m:dPr>
                        <m:e>
                          <m:sSubSup>
                            <m:sSubSupPr>
                              <m:ctrlPr>
                                <a:rPr lang="en-US" i="1">
                                  <a:latin typeface="Cambria Math"/>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𝑅𝐷𝑀</m:t>
                              </m:r>
                            </m:sup>
                          </m:sSubSup>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f>
                            <m:fPr>
                              <m:ctrlPr>
                                <a:rPr lang="en-US" i="1">
                                  <a:latin typeface="Cambria Math"/>
                                </a:rPr>
                              </m:ctrlPr>
                            </m:fPr>
                            <m:num>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e>
                      </m:d>
                      <m:sSubSup>
                        <m:sSubSupPr>
                          <m:ctrlPr>
                            <a:rPr lang="en-US" i="1">
                              <a:latin typeface="Cambria Math"/>
                            </a:rPr>
                          </m:ctrlPr>
                        </m:sSubSupPr>
                        <m:e>
                          <m:r>
                            <a:rPr lang="en-US" i="1">
                              <a:latin typeface="Cambria Math" panose="02040503050406030204" pitchFamily="18" charset="0"/>
                            </a:rPr>
                            <m:t>𝐹</m:t>
                          </m:r>
                        </m:e>
                        <m:sub>
                          <m:r>
                            <a:rPr lang="en-US" i="1">
                              <a:latin typeface="Cambria Math" panose="02040503050406030204" pitchFamily="18" charset="0"/>
                            </a:rPr>
                            <m:t>𝑡</m:t>
                          </m:r>
                        </m:sub>
                        <m:sup>
                          <m:r>
                            <a:rPr lang="en-US" i="1">
                              <a:latin typeface="Cambria Math" panose="02040503050406030204" pitchFamily="18" charset="0"/>
                            </a:rPr>
                            <m:t>𝑅𝐷𝑀</m:t>
                          </m:r>
                        </m:sup>
                      </m:sSubSup>
                    </m:oMath>
                  </m:oMathPara>
                </a14:m>
                <a:endParaRPr lang="en-US" dirty="0"/>
              </a:p>
              <a:p>
                <a:endParaRPr lang="en-US" dirty="0" smtClean="0"/>
              </a:p>
              <a:p>
                <a:pPr lvl="1"/>
                <a14:m>
                  <m:oMath xmlns:m="http://schemas.openxmlformats.org/officeDocument/2006/math">
                    <m:sSubSup>
                      <m:sSubSupPr>
                        <m:ctrlPr>
                          <a:rPr lang="en-US" i="1">
                            <a:latin typeface="Cambria Math"/>
                          </a:rPr>
                        </m:ctrlPr>
                      </m:sSubSupPr>
                      <m:e>
                        <m:r>
                          <a:rPr lang="en-US" i="1">
                            <a:latin typeface="Cambria Math" panose="02040503050406030204" pitchFamily="18" charset="0"/>
                          </a:rPr>
                          <m:t>𝑖</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𝐸𝑈𝑅</m:t>
                        </m:r>
                      </m:sup>
                    </m:sSubSup>
                    <m:r>
                      <a:rPr lang="en-US" b="0" i="0" smtClean="0">
                        <a:latin typeface="Cambria Math"/>
                      </a:rPr>
                      <m:t>:</m:t>
                    </m:r>
                  </m:oMath>
                </a14:m>
                <a:r>
                  <a:rPr lang="en-US" dirty="0" smtClean="0"/>
                  <a:t> </a:t>
                </a:r>
                <a:r>
                  <a:rPr lang="en-US" dirty="0"/>
                  <a:t>average interest rate of Greek assets acquired in the </a:t>
                </a:r>
                <a:r>
                  <a:rPr lang="en-US" dirty="0" smtClean="0"/>
                  <a:t>Eurozone</a:t>
                </a:r>
              </a:p>
              <a:p>
                <a:pPr lvl="1"/>
                <a14:m>
                  <m:oMath xmlns:m="http://schemas.openxmlformats.org/officeDocument/2006/math">
                    <m:sSubSup>
                      <m:sSubSupPr>
                        <m:ctrlPr>
                          <a:rPr lang="en-US" i="1">
                            <a:latin typeface="Cambria Math"/>
                          </a:rPr>
                        </m:ctrlPr>
                      </m:sSubSupPr>
                      <m:e>
                        <m:r>
                          <a:rPr lang="en-US" i="1">
                            <a:latin typeface="Cambria Math" panose="02040503050406030204" pitchFamily="18" charset="0"/>
                          </a:rPr>
                          <m:t>𝑖</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𝑅𝐷𝑀</m:t>
                        </m:r>
                      </m:sup>
                    </m:sSubSup>
                  </m:oMath>
                </a14:m>
                <a:r>
                  <a:rPr lang="en-US" dirty="0" smtClean="0"/>
                  <a:t>:</a:t>
                </a:r>
                <a:r>
                  <a:rPr lang="en-US" dirty="0"/>
                  <a:t> </a:t>
                </a:r>
                <a:r>
                  <a:rPr lang="en-US" dirty="0" smtClean="0"/>
                  <a:t>average </a:t>
                </a:r>
                <a:r>
                  <a:rPr lang="en-US" dirty="0"/>
                  <a:t>interest rate of Greek assets </a:t>
                </a:r>
                <a:r>
                  <a:rPr lang="en-US" dirty="0" smtClean="0"/>
                  <a:t>bought by the </a:t>
                </a:r>
                <a:r>
                  <a:rPr lang="en-US" dirty="0"/>
                  <a:t>rest of the </a:t>
                </a:r>
                <a:r>
                  <a:rPr lang="en-US" dirty="0" smtClean="0"/>
                  <a:t>world </a:t>
                </a:r>
              </a:p>
              <a:p>
                <a:pPr lvl="1"/>
                <a14:m>
                  <m:oMath xmlns:m="http://schemas.openxmlformats.org/officeDocument/2006/math">
                    <m:sSubSup>
                      <m:sSubSupPr>
                        <m:ctrlPr>
                          <a:rPr lang="en-US" i="1">
                            <a:latin typeface="Cambria Math"/>
                          </a:rPr>
                        </m:ctrlPr>
                      </m:sSubSupPr>
                      <m:e>
                        <m:r>
                          <a:rPr lang="en-US" i="1">
                            <a:latin typeface="Cambria Math" panose="02040503050406030204" pitchFamily="18" charset="0"/>
                          </a:rPr>
                          <m:t>𝐹</m:t>
                        </m:r>
                      </m:e>
                      <m:sub>
                        <m:r>
                          <a:rPr lang="en-US" i="1">
                            <a:latin typeface="Cambria Math" panose="02040503050406030204" pitchFamily="18" charset="0"/>
                          </a:rPr>
                          <m:t>𝑡</m:t>
                        </m:r>
                      </m:sub>
                      <m:sup>
                        <m:r>
                          <a:rPr lang="en-US" i="1">
                            <a:latin typeface="Cambria Math" panose="02040503050406030204" pitchFamily="18" charset="0"/>
                          </a:rPr>
                          <m:t>𝑅𝐷𝑀</m:t>
                        </m:r>
                      </m:sup>
                    </m:sSubSup>
                    <m:r>
                      <a:rPr lang="en-US" b="0" i="0" smtClean="0">
                        <a:latin typeface="Cambria Math"/>
                      </a:rPr>
                      <m:t>:</m:t>
                    </m:r>
                  </m:oMath>
                </a14:m>
                <a:r>
                  <a:rPr lang="en-US" dirty="0" smtClean="0"/>
                  <a:t> </a:t>
                </a:r>
                <a:r>
                  <a:rPr lang="en-US" dirty="0"/>
                  <a:t>Greek credit with the rest of the </a:t>
                </a:r>
                <a:r>
                  <a:rPr lang="en-US" dirty="0" smtClean="0"/>
                  <a:t>world, for simplification,  assumed to be denominated </a:t>
                </a:r>
                <a:r>
                  <a:rPr lang="en-US" dirty="0"/>
                  <a:t>in dollars. </a:t>
                </a:r>
                <a:endParaRPr lang="en-US" dirty="0" smtClean="0"/>
              </a:p>
              <a:p>
                <a:pPr lvl="1"/>
                <a14:m>
                  <m:oMath xmlns:m="http://schemas.openxmlformats.org/officeDocument/2006/math">
                    <m:sSubSup>
                      <m:sSubSupPr>
                        <m:ctrlPr>
                          <a:rPr lang="en-US" i="1">
                            <a:latin typeface="Cambria Math"/>
                          </a:rPr>
                        </m:ctrlPr>
                      </m:sSubSupPr>
                      <m:e>
                        <m:bar>
                          <m:barPr>
                            <m:pos m:val="top"/>
                            <m:ctrlPr>
                              <a:rPr lang="en-US" i="1">
                                <a:latin typeface="Cambria Math"/>
                              </a:rPr>
                            </m:ctrlPr>
                          </m:barPr>
                          <m:e>
                            <m:r>
                              <a:rPr lang="en-US" i="1">
                                <a:latin typeface="Cambria Math" panose="02040503050406030204" pitchFamily="18" charset="0"/>
                              </a:rPr>
                              <m:t>𝐹</m:t>
                            </m:r>
                          </m:e>
                        </m:bar>
                      </m:e>
                      <m:sub>
                        <m:r>
                          <a:rPr lang="en-US" i="1">
                            <a:latin typeface="Cambria Math" panose="02040503050406030204" pitchFamily="18" charset="0"/>
                          </a:rPr>
                          <m:t>𝑡</m:t>
                        </m:r>
                      </m:sub>
                      <m:sup>
                        <m:r>
                          <a:rPr lang="en-US" i="1">
                            <a:latin typeface="Cambria Math" panose="02040503050406030204" pitchFamily="18" charset="0"/>
                          </a:rPr>
                          <m:t>𝐸𝑈𝑅</m:t>
                        </m:r>
                      </m:sup>
                    </m:sSubSup>
                  </m:oMath>
                </a14:m>
                <a:r>
                  <a:rPr lang="en-US" dirty="0" smtClean="0"/>
                  <a:t>: </a:t>
                </a:r>
                <a:r>
                  <a:rPr lang="en-US" dirty="0"/>
                  <a:t>Greek credit with </a:t>
                </a:r>
                <a:r>
                  <a:rPr lang="en-US" dirty="0" smtClean="0"/>
                  <a:t>Eurozone countries , </a:t>
                </a:r>
                <a:r>
                  <a:rPr lang="en-US" dirty="0"/>
                  <a:t>denominated in euros</a:t>
                </a:r>
                <a:r>
                  <a:rPr lang="en-US" dirty="0" smtClean="0"/>
                  <a:t>. </a:t>
                </a:r>
                <a:r>
                  <a:rPr lang="en-US" dirty="0"/>
                  <a:t>In the equation we measure this credit in dollars according to </a:t>
                </a:r>
                <a14:m>
                  <m:oMath xmlns:m="http://schemas.openxmlformats.org/officeDocument/2006/math">
                    <m:sSubSup>
                      <m:sSubSupPr>
                        <m:ctrlPr>
                          <a:rPr lang="en-US" i="1">
                            <a:latin typeface="Cambria Math"/>
                          </a:rPr>
                        </m:ctrlPr>
                      </m:sSubSupPr>
                      <m:e>
                        <m:r>
                          <a:rPr lang="en-US" i="1">
                            <a:latin typeface="Cambria Math" panose="02040503050406030204" pitchFamily="18" charset="0"/>
                          </a:rPr>
                          <m:t>𝐹</m:t>
                        </m:r>
                      </m:e>
                      <m:sub>
                        <m:r>
                          <a:rPr lang="en-US" i="1">
                            <a:latin typeface="Cambria Math" panose="02040503050406030204" pitchFamily="18" charset="0"/>
                          </a:rPr>
                          <m:t>𝑡</m:t>
                        </m:r>
                      </m:sub>
                      <m:sup>
                        <m:r>
                          <a:rPr lang="en-US" i="1">
                            <a:latin typeface="Cambria Math" panose="02040503050406030204" pitchFamily="18" charset="0"/>
                          </a:rPr>
                          <m:t>𝐸𝑈𝑅</m:t>
                        </m:r>
                      </m:sup>
                    </m:sSubSup>
                    <m:r>
                      <a:rPr lang="en-US" i="1">
                        <a:latin typeface="Cambria Math" panose="02040503050406030204" pitchFamily="18" charset="0"/>
                      </a:rPr>
                      <m:t>≡</m:t>
                    </m:r>
                    <m:f>
                      <m:fPr>
                        <m:ctrlPr>
                          <a:rPr lang="en-US" i="1">
                            <a:latin typeface="Cambria Math"/>
                          </a:rPr>
                        </m:ctrlPr>
                      </m:fPr>
                      <m:num>
                        <m:sSubSup>
                          <m:sSubSupPr>
                            <m:ctrlPr>
                              <a:rPr lang="en-US" i="1">
                                <a:latin typeface="Cambria Math"/>
                              </a:rPr>
                            </m:ctrlPr>
                          </m:sSubSupPr>
                          <m:e>
                            <m:bar>
                              <m:barPr>
                                <m:pos m:val="top"/>
                                <m:ctrlPr>
                                  <a:rPr lang="en-US" i="1">
                                    <a:latin typeface="Cambria Math"/>
                                  </a:rPr>
                                </m:ctrlPr>
                              </m:barPr>
                              <m:e>
                                <m:r>
                                  <a:rPr lang="en-US" i="1">
                                    <a:latin typeface="Cambria Math" panose="02040503050406030204" pitchFamily="18" charset="0"/>
                                  </a:rPr>
                                  <m:t>𝐹</m:t>
                                </m:r>
                              </m:e>
                            </m:bar>
                          </m:e>
                          <m:sub>
                            <m:r>
                              <a:rPr lang="en-US" i="1">
                                <a:latin typeface="Cambria Math" panose="02040503050406030204" pitchFamily="18" charset="0"/>
                              </a:rPr>
                              <m:t>𝑡</m:t>
                            </m:r>
                          </m:sub>
                          <m:sup>
                            <m:r>
                              <a:rPr lang="en-US" i="1">
                                <a:latin typeface="Cambria Math" panose="02040503050406030204" pitchFamily="18" charset="0"/>
                              </a:rPr>
                              <m:t>𝐸𝑈𝑅</m:t>
                            </m:r>
                          </m:sup>
                        </m:sSubSup>
                      </m:num>
                      <m:den>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den>
                    </m:f>
                  </m:oMath>
                </a14:m>
                <a:r>
                  <a:rPr lang="en-US" dirty="0"/>
                  <a:t>.</a:t>
                </a:r>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968"/>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25</a:t>
            </a:fld>
            <a:endParaRPr lang="pt-BR"/>
          </a:p>
        </p:txBody>
      </p:sp>
      <p:sp>
        <p:nvSpPr>
          <p:cNvPr id="4" name="Titre 3"/>
          <p:cNvSpPr>
            <a:spLocks noGrp="1"/>
          </p:cNvSpPr>
          <p:nvPr>
            <p:ph type="title"/>
          </p:nvPr>
        </p:nvSpPr>
        <p:spPr/>
        <p:txBody>
          <a:bodyPr/>
          <a:lstStyle/>
          <a:p>
            <a:r>
              <a:rPr lang="en-US" dirty="0" smtClean="0"/>
              <a:t>Greek Debt Crisis</a:t>
            </a:r>
            <a:endParaRPr lang="en-US" dirty="0"/>
          </a:p>
        </p:txBody>
      </p:sp>
    </p:spTree>
    <p:extLst>
      <p:ext uri="{BB962C8B-B14F-4D97-AF65-F5344CB8AC3E}">
        <p14:creationId xmlns:p14="http://schemas.microsoft.com/office/powerpoint/2010/main" val="1461124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From the CA equation, we see that a </a:t>
            </a:r>
            <a:r>
              <a:rPr lang="en-US" dirty="0"/>
              <a:t>depreciation of the euro would have a positive impact on the </a:t>
            </a:r>
            <a:r>
              <a:rPr lang="en-US" dirty="0" smtClean="0"/>
              <a:t>CA by </a:t>
            </a:r>
            <a:r>
              <a:rPr lang="en-US" dirty="0"/>
              <a:t>means of the </a:t>
            </a:r>
            <a:r>
              <a:rPr lang="en-US" dirty="0" smtClean="0"/>
              <a:t>IB by </a:t>
            </a:r>
            <a:r>
              <a:rPr lang="en-US" dirty="0"/>
              <a:t>means of three </a:t>
            </a:r>
            <a:r>
              <a:rPr lang="en-US" dirty="0" smtClean="0"/>
              <a:t>effects</a:t>
            </a:r>
            <a:r>
              <a:rPr lang="en-US" dirty="0"/>
              <a:t>:</a:t>
            </a:r>
            <a:endParaRPr lang="en-US" dirty="0" smtClean="0"/>
          </a:p>
          <a:p>
            <a:pPr marL="777240" lvl="1" indent="-457200">
              <a:buFont typeface="+mj-lt"/>
              <a:buAutoNum type="arabicPeriod"/>
            </a:pPr>
            <a:endParaRPr lang="en-US" dirty="0" smtClean="0"/>
          </a:p>
          <a:p>
            <a:pPr marL="777240" lvl="1" indent="-457200">
              <a:buFont typeface="+mj-lt"/>
              <a:buAutoNum type="arabicPeriod"/>
            </a:pPr>
            <a:r>
              <a:rPr lang="en-US" dirty="0" smtClean="0"/>
              <a:t>Lower foreign debt service measured </a:t>
            </a:r>
            <a:r>
              <a:rPr lang="en-US" dirty="0"/>
              <a:t>in </a:t>
            </a:r>
            <a:r>
              <a:rPr lang="en-US" dirty="0" smtClean="0"/>
              <a:t>dollars (first term)</a:t>
            </a:r>
          </a:p>
          <a:p>
            <a:pPr marL="777240" lvl="1" indent="-457200">
              <a:buFont typeface="+mj-lt"/>
              <a:buAutoNum type="arabicPeriod"/>
            </a:pPr>
            <a:endParaRPr lang="en-US" dirty="0" smtClean="0"/>
          </a:p>
          <a:p>
            <a:pPr marL="777240" lvl="1" indent="-457200">
              <a:buFont typeface="+mj-lt"/>
              <a:buAutoNum type="arabicPeriod"/>
            </a:pPr>
            <a:r>
              <a:rPr lang="en-US" dirty="0" smtClean="0"/>
              <a:t>Lower impact </a:t>
            </a:r>
            <a:r>
              <a:rPr lang="en-US" dirty="0"/>
              <a:t>(negative) of the </a:t>
            </a:r>
            <a:r>
              <a:rPr lang="en-US" dirty="0" smtClean="0"/>
              <a:t>interest rate </a:t>
            </a:r>
            <a:r>
              <a:rPr lang="en-US" dirty="0"/>
              <a:t>differential between the Greek debt and the rest of the Eurozone on the </a:t>
            </a:r>
            <a:r>
              <a:rPr lang="en-US" dirty="0" smtClean="0"/>
              <a:t>CA, </a:t>
            </a:r>
            <a:r>
              <a:rPr lang="en-US" dirty="0"/>
              <a:t>given that the gross value of credit in euros would have a lesser value in </a:t>
            </a:r>
            <a:r>
              <a:rPr lang="en-US" dirty="0" smtClean="0"/>
              <a:t>dollars (second term)</a:t>
            </a:r>
          </a:p>
          <a:p>
            <a:pPr marL="777240" lvl="1" indent="-457200">
              <a:buFont typeface="+mj-lt"/>
              <a:buAutoNum type="arabicPeriod"/>
            </a:pPr>
            <a:endParaRPr lang="en-US" dirty="0" smtClean="0"/>
          </a:p>
          <a:p>
            <a:pPr marL="777240" lvl="1" indent="-457200">
              <a:buFont typeface="+mj-lt"/>
              <a:buAutoNum type="arabicPeriod"/>
            </a:pPr>
            <a:r>
              <a:rPr lang="en-US" dirty="0" smtClean="0"/>
              <a:t>Lower interest rate differential </a:t>
            </a:r>
            <a:r>
              <a:rPr lang="en-US" dirty="0"/>
              <a:t>between the Greek debt and credit in </a:t>
            </a:r>
            <a:r>
              <a:rPr lang="en-US" dirty="0" smtClean="0"/>
              <a:t>dollars (last term).</a:t>
            </a:r>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26</a:t>
            </a:fld>
            <a:endParaRPr lang="pt-BR"/>
          </a:p>
        </p:txBody>
      </p:sp>
      <p:sp>
        <p:nvSpPr>
          <p:cNvPr id="4" name="Titre 3"/>
          <p:cNvSpPr>
            <a:spLocks noGrp="1"/>
          </p:cNvSpPr>
          <p:nvPr>
            <p:ph type="title"/>
          </p:nvPr>
        </p:nvSpPr>
        <p:spPr/>
        <p:txBody>
          <a:bodyPr/>
          <a:lstStyle/>
          <a:p>
            <a:r>
              <a:rPr lang="en-US" dirty="0" smtClean="0"/>
              <a:t>Greek Debt Crisis</a:t>
            </a:r>
            <a:endParaRPr lang="en-US" dirty="0"/>
          </a:p>
        </p:txBody>
      </p:sp>
    </p:spTree>
    <p:extLst>
      <p:ext uri="{BB962C8B-B14F-4D97-AF65-F5344CB8AC3E}">
        <p14:creationId xmlns:p14="http://schemas.microsoft.com/office/powerpoint/2010/main" val="33885721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en-US" dirty="0" smtClean="0"/>
              <a:t>Depreciation </a:t>
            </a:r>
            <a:r>
              <a:rPr lang="en-US" dirty="0"/>
              <a:t>of the euro depends on the monetary policy adopted by the European central bank, and not the Greek government. </a:t>
            </a:r>
            <a:endParaRPr lang="en-US" dirty="0" smtClean="0"/>
          </a:p>
          <a:p>
            <a:endParaRPr lang="en-US" dirty="0"/>
          </a:p>
          <a:p>
            <a:r>
              <a:rPr lang="en-US" dirty="0" smtClean="0"/>
              <a:t>Therefore</a:t>
            </a:r>
            <a:r>
              <a:rPr lang="en-US" dirty="0"/>
              <a:t>, Greece cannot use exchange depreciation as a way of lessening its foreign debt problem. </a:t>
            </a:r>
          </a:p>
          <a:p>
            <a:endParaRPr lang="en-US" dirty="0" smtClean="0"/>
          </a:p>
          <a:p>
            <a:r>
              <a:rPr lang="en-US" dirty="0" smtClean="0"/>
              <a:t>Alternative: abandon </a:t>
            </a:r>
            <a:r>
              <a:rPr lang="en-US" dirty="0"/>
              <a:t>the </a:t>
            </a:r>
            <a:r>
              <a:rPr lang="en-US" dirty="0" smtClean="0"/>
              <a:t>euro</a:t>
            </a:r>
          </a:p>
          <a:p>
            <a:endParaRPr lang="en-US" dirty="0"/>
          </a:p>
          <a:p>
            <a:r>
              <a:rPr lang="en-US" dirty="0" smtClean="0"/>
              <a:t>Not </a:t>
            </a:r>
            <a:r>
              <a:rPr lang="en-US" dirty="0"/>
              <a:t>as simple as is </a:t>
            </a:r>
            <a:r>
              <a:rPr lang="en-US" dirty="0" smtClean="0"/>
              <a:t>appears:</a:t>
            </a:r>
          </a:p>
          <a:p>
            <a:pPr lvl="1"/>
            <a:r>
              <a:rPr lang="en-US" dirty="0" smtClean="0"/>
              <a:t>How </a:t>
            </a:r>
            <a:r>
              <a:rPr lang="en-US" dirty="0"/>
              <a:t>are contracts in euros transformed into new contracts in drachmas without breaking them? What would be the extent of the cost of exchange rate depreciation? Is it worth losing European support?</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27</a:t>
            </a:fld>
            <a:endParaRPr lang="pt-BR"/>
          </a:p>
        </p:txBody>
      </p:sp>
      <p:sp>
        <p:nvSpPr>
          <p:cNvPr id="4" name="Titre 3"/>
          <p:cNvSpPr>
            <a:spLocks noGrp="1"/>
          </p:cNvSpPr>
          <p:nvPr>
            <p:ph type="title"/>
          </p:nvPr>
        </p:nvSpPr>
        <p:spPr/>
        <p:txBody>
          <a:bodyPr/>
          <a:lstStyle/>
          <a:p>
            <a:r>
              <a:rPr lang="en-US" dirty="0" smtClean="0"/>
              <a:t>Greek Debt Crisis</a:t>
            </a:r>
            <a:endParaRPr lang="en-US" dirty="0"/>
          </a:p>
        </p:txBody>
      </p:sp>
    </p:spTree>
    <p:extLst>
      <p:ext uri="{BB962C8B-B14F-4D97-AF65-F5344CB8AC3E}">
        <p14:creationId xmlns:p14="http://schemas.microsoft.com/office/powerpoint/2010/main" val="783916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Mystery in the 2000s: even </a:t>
            </a:r>
            <a:r>
              <a:rPr lang="en-US" dirty="0"/>
              <a:t>though the United States had become a net debtor as of the end of the </a:t>
            </a:r>
            <a:r>
              <a:rPr lang="en-US" dirty="0" smtClean="0"/>
              <a:t>1980s (</a:t>
            </a:r>
            <a:r>
              <a:rPr lang="en-US" b="1" dirty="0" smtClean="0"/>
              <a:t>negative NIIP)</a:t>
            </a:r>
            <a:r>
              <a:rPr lang="en-US" dirty="0" smtClean="0"/>
              <a:t>, </a:t>
            </a:r>
            <a:r>
              <a:rPr lang="en-US" dirty="0"/>
              <a:t>they continued to present a </a:t>
            </a:r>
            <a:r>
              <a:rPr lang="en-US" b="1" dirty="0"/>
              <a:t>positive net income on international investments</a:t>
            </a:r>
            <a:r>
              <a:rPr lang="en-US" dirty="0"/>
              <a:t>,</a:t>
            </a:r>
            <a:r>
              <a:rPr lang="en-US" b="1" dirty="0"/>
              <a:t> </a:t>
            </a:r>
            <a:r>
              <a:rPr lang="en-US" dirty="0"/>
              <a:t>as can be seen in Figures 8.3a and 8.3b. </a:t>
            </a:r>
            <a:endParaRPr lang="en-US" dirty="0" smtClean="0"/>
          </a:p>
          <a:p>
            <a:endParaRPr lang="en-US" dirty="0" smtClean="0"/>
          </a:p>
          <a:p>
            <a:r>
              <a:rPr lang="en-US" dirty="0" smtClean="0"/>
              <a:t>A debtor </a:t>
            </a:r>
            <a:r>
              <a:rPr lang="en-US" dirty="0"/>
              <a:t>country </a:t>
            </a:r>
            <a:r>
              <a:rPr lang="en-US" i="1" dirty="0"/>
              <a:t>would pay</a:t>
            </a:r>
            <a:r>
              <a:rPr lang="en-US" dirty="0"/>
              <a:t> interest on its debt, and not </a:t>
            </a:r>
            <a:r>
              <a:rPr lang="en-US" i="1" dirty="0"/>
              <a:t>receive</a:t>
            </a:r>
            <a:r>
              <a:rPr lang="en-US" dirty="0"/>
              <a:t> a net income related to its international investments. </a:t>
            </a:r>
            <a:endParaRPr lang="en-US" dirty="0" smtClean="0"/>
          </a:p>
          <a:p>
            <a:endParaRPr lang="en-US" dirty="0"/>
          </a:p>
          <a:p>
            <a:r>
              <a:rPr lang="en-US" dirty="0" smtClean="0"/>
              <a:t>F</a:t>
            </a:r>
            <a:r>
              <a:rPr lang="en-US" b="1" dirty="0" smtClean="0"/>
              <a:t>or </a:t>
            </a:r>
            <a:r>
              <a:rPr lang="en-US" b="1" dirty="0"/>
              <a:t>the United States, based on the net income on international investment balance, a greater NIIP is inferred than was effectively observed</a:t>
            </a:r>
            <a:r>
              <a:rPr lang="en-US" dirty="0"/>
              <a:t>. </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28</a:t>
            </a:fld>
            <a:endParaRPr lang="pt-BR"/>
          </a:p>
        </p:txBody>
      </p:sp>
      <p:sp>
        <p:nvSpPr>
          <p:cNvPr id="4" name="Titre 3"/>
          <p:cNvSpPr>
            <a:spLocks noGrp="1"/>
          </p:cNvSpPr>
          <p:nvPr>
            <p:ph type="title"/>
          </p:nvPr>
        </p:nvSpPr>
        <p:spPr/>
        <p:txBody>
          <a:bodyPr/>
          <a:lstStyle/>
          <a:p>
            <a:r>
              <a:rPr lang="en-US" dirty="0" smtClean="0"/>
              <a:t>Net </a:t>
            </a:r>
            <a:r>
              <a:rPr lang="en-US" dirty="0"/>
              <a:t>International </a:t>
            </a:r>
            <a:r>
              <a:rPr lang="en-US" dirty="0" smtClean="0"/>
              <a:t>Investment Position: </a:t>
            </a:r>
            <a:r>
              <a:rPr lang="en-US" b="1" dirty="0" smtClean="0"/>
              <a:t>Mystery</a:t>
            </a:r>
            <a:endParaRPr lang="en-US" dirty="0"/>
          </a:p>
        </p:txBody>
      </p:sp>
    </p:spTree>
    <p:extLst>
      <p:ext uri="{BB962C8B-B14F-4D97-AF65-F5344CB8AC3E}">
        <p14:creationId xmlns:p14="http://schemas.microsoft.com/office/powerpoint/2010/main" val="4201844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2D54FD4-E6A3-4A1F-8C5C-1619D1E75EAA}" type="slidenum">
              <a:rPr lang="pt-BR" smtClean="0"/>
              <a:t>29</a:t>
            </a:fld>
            <a:endParaRPr lang="pt-BR"/>
          </a:p>
        </p:txBody>
      </p:sp>
      <p:sp>
        <p:nvSpPr>
          <p:cNvPr id="4" name="Titre 3"/>
          <p:cNvSpPr>
            <a:spLocks noGrp="1"/>
          </p:cNvSpPr>
          <p:nvPr>
            <p:ph type="title"/>
          </p:nvPr>
        </p:nvSpPr>
        <p:spPr/>
        <p:txBody>
          <a:bodyPr/>
          <a:lstStyle/>
          <a:p>
            <a:r>
              <a:rPr lang="en-US" sz="2800" dirty="0"/>
              <a:t> </a:t>
            </a:r>
            <a:br>
              <a:rPr lang="en-US" sz="2800" dirty="0"/>
            </a:br>
            <a:r>
              <a:rPr lang="en-US" sz="2800" dirty="0"/>
              <a:t>FIGURE </a:t>
            </a:r>
            <a:r>
              <a:rPr lang="en-US" sz="2800" dirty="0" smtClean="0"/>
              <a:t>8.3: </a:t>
            </a:r>
            <a:r>
              <a:rPr lang="en-US" sz="2800" dirty="0"/>
              <a:t>NIIP and the </a:t>
            </a:r>
            <a:r>
              <a:rPr lang="en-US" sz="2800" dirty="0" smtClean="0"/>
              <a:t>US </a:t>
            </a:r>
            <a:br>
              <a:rPr lang="en-US" sz="2800" dirty="0" smtClean="0"/>
            </a:br>
            <a:r>
              <a:rPr lang="en-US" sz="2800" dirty="0" smtClean="0"/>
              <a:t>Current </a:t>
            </a:r>
            <a:r>
              <a:rPr lang="en-US" sz="2800" dirty="0"/>
              <a:t>Account </a:t>
            </a:r>
            <a:r>
              <a:rPr lang="en-US" dirty="0"/>
              <a:t/>
            </a:r>
            <a:br>
              <a:rPr lang="en-US" dirty="0"/>
            </a:br>
            <a:endParaRPr lang="en-US" dirty="0"/>
          </a:p>
        </p:txBody>
      </p:sp>
      <p:pic>
        <p:nvPicPr>
          <p:cNvPr id="5" name="Espace réservé du contenu 4"/>
          <p:cNvPicPr>
            <a:picLocks noGrp="1"/>
          </p:cNvPicPr>
          <p:nvPr>
            <p:ph idx="1"/>
          </p:nvPr>
        </p:nvPicPr>
        <p:blipFill>
          <a:blip r:embed="rId2"/>
          <a:srcRect/>
          <a:stretch>
            <a:fillRect/>
          </a:stretch>
        </p:blipFill>
        <p:spPr bwMode="auto">
          <a:xfrm>
            <a:off x="1483360" y="1941513"/>
            <a:ext cx="6202680" cy="3962400"/>
          </a:xfrm>
          <a:prstGeom prst="rect">
            <a:avLst/>
          </a:prstGeom>
          <a:noFill/>
        </p:spPr>
      </p:pic>
      <p:sp>
        <p:nvSpPr>
          <p:cNvPr id="6" name="ZoneTexte 5"/>
          <p:cNvSpPr txBox="1"/>
          <p:nvPr/>
        </p:nvSpPr>
        <p:spPr>
          <a:xfrm>
            <a:off x="1483360" y="5903913"/>
            <a:ext cx="1873270" cy="369332"/>
          </a:xfrm>
          <a:prstGeom prst="rect">
            <a:avLst/>
          </a:prstGeom>
          <a:noFill/>
        </p:spPr>
        <p:txBody>
          <a:bodyPr wrap="none" rtlCol="0">
            <a:spAutoFit/>
          </a:bodyPr>
          <a:lstStyle/>
          <a:p>
            <a:r>
              <a:rPr lang="en-US" dirty="0"/>
              <a:t>(a) NIIP Evolution</a:t>
            </a:r>
          </a:p>
        </p:txBody>
      </p:sp>
    </p:spTree>
    <p:extLst>
      <p:ext uri="{BB962C8B-B14F-4D97-AF65-F5344CB8AC3E}">
        <p14:creationId xmlns:p14="http://schemas.microsoft.com/office/powerpoint/2010/main" val="3069797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en-US" dirty="0" smtClean="0"/>
              <a:t>Late 1990s to 2000s: </a:t>
            </a:r>
            <a:r>
              <a:rPr lang="en-US" dirty="0"/>
              <a:t>growing deficits in the </a:t>
            </a:r>
            <a:r>
              <a:rPr lang="en-US" dirty="0" smtClean="0"/>
              <a:t>U.S. current account financed </a:t>
            </a:r>
            <a:r>
              <a:rPr lang="en-US" dirty="0"/>
              <a:t>in large part by surpluses in emerging countries, especially that of China. </a:t>
            </a:r>
            <a:endParaRPr lang="en-US" dirty="0" smtClean="0"/>
          </a:p>
          <a:p>
            <a:endParaRPr lang="en-US" dirty="0" smtClean="0"/>
          </a:p>
          <a:p>
            <a:r>
              <a:rPr lang="en-US" dirty="0" smtClean="0"/>
              <a:t>Intertemporal CA models: capital </a:t>
            </a:r>
            <a:r>
              <a:rPr lang="en-US" dirty="0"/>
              <a:t>should flow from the more developed countries to developing ones. </a:t>
            </a:r>
            <a:endParaRPr lang="en-US" dirty="0" smtClean="0"/>
          </a:p>
          <a:p>
            <a:pPr lvl="1"/>
            <a:r>
              <a:rPr lang="en-US" dirty="0" smtClean="0"/>
              <a:t>less </a:t>
            </a:r>
            <a:r>
              <a:rPr lang="en-US" dirty="0"/>
              <a:t>developed countries, but with high-return investment opportunities, such as China, should borrow from developed countries with relatively lower growth expectations, such as the United States. </a:t>
            </a:r>
            <a:endParaRPr lang="en-US" dirty="0" smtClean="0"/>
          </a:p>
          <a:p>
            <a:pPr lvl="1"/>
            <a:r>
              <a:rPr lang="en-US" dirty="0" smtClean="0"/>
              <a:t>Albeit</a:t>
            </a:r>
            <a:r>
              <a:rPr lang="en-US" dirty="0"/>
              <a:t>, this was exactly contrary to what happened in the 2000s.</a:t>
            </a:r>
          </a:p>
          <a:p>
            <a:endParaRPr lang="en-US" dirty="0" smtClean="0"/>
          </a:p>
          <a:p>
            <a:r>
              <a:rPr lang="en-US" dirty="0" smtClean="0"/>
              <a:t>The </a:t>
            </a:r>
            <a:r>
              <a:rPr lang="en-US" dirty="0"/>
              <a:t>current-account deficits and surpluses of the 2000s became known as </a:t>
            </a:r>
            <a:r>
              <a:rPr lang="en-US" b="1" dirty="0"/>
              <a:t>global imbalances</a:t>
            </a:r>
            <a:r>
              <a:rPr lang="en-US" dirty="0"/>
              <a:t>. </a:t>
            </a:r>
            <a:endParaRPr lang="en-US" dirty="0" smtClean="0"/>
          </a:p>
        </p:txBody>
      </p:sp>
      <p:sp>
        <p:nvSpPr>
          <p:cNvPr id="2" name="Título 1"/>
          <p:cNvSpPr>
            <a:spLocks noGrp="1"/>
          </p:cNvSpPr>
          <p:nvPr>
            <p:ph type="title"/>
          </p:nvPr>
        </p:nvSpPr>
        <p:spPr/>
        <p:txBody>
          <a:bodyPr/>
          <a:lstStyle/>
          <a:p>
            <a:r>
              <a:rPr lang="pt-BR" dirty="0" err="1" smtClean="0"/>
              <a:t>Introduction</a:t>
            </a:r>
            <a:endParaRPr lang="pt-BR" dirty="0"/>
          </a:p>
        </p:txBody>
      </p:sp>
      <p:sp>
        <p:nvSpPr>
          <p:cNvPr id="4" name="Espaço Reservado para Número de Slide 3"/>
          <p:cNvSpPr>
            <a:spLocks noGrp="1"/>
          </p:cNvSpPr>
          <p:nvPr>
            <p:ph type="sldNum" sz="quarter" idx="12"/>
          </p:nvPr>
        </p:nvSpPr>
        <p:spPr/>
        <p:txBody>
          <a:bodyPr/>
          <a:lstStyle/>
          <a:p>
            <a:fld id="{D2D54FD4-E6A3-4A1F-8C5C-1619D1E75EAA}" type="slidenum">
              <a:rPr lang="pt-BR" smtClean="0"/>
              <a:t>3</a:t>
            </a:fld>
            <a:endParaRPr lang="pt-BR"/>
          </a:p>
        </p:txBody>
      </p:sp>
    </p:spTree>
    <p:extLst>
      <p:ext uri="{BB962C8B-B14F-4D97-AF65-F5344CB8AC3E}">
        <p14:creationId xmlns:p14="http://schemas.microsoft.com/office/powerpoint/2010/main" val="4123257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2D54FD4-E6A3-4A1F-8C5C-1619D1E75EAA}" type="slidenum">
              <a:rPr lang="pt-BR" smtClean="0"/>
              <a:t>30</a:t>
            </a:fld>
            <a:endParaRPr lang="pt-BR"/>
          </a:p>
        </p:txBody>
      </p:sp>
      <p:sp>
        <p:nvSpPr>
          <p:cNvPr id="4" name="Titre 3"/>
          <p:cNvSpPr>
            <a:spLocks noGrp="1"/>
          </p:cNvSpPr>
          <p:nvPr>
            <p:ph type="title"/>
          </p:nvPr>
        </p:nvSpPr>
        <p:spPr/>
        <p:txBody>
          <a:bodyPr/>
          <a:lstStyle/>
          <a:p>
            <a:r>
              <a:rPr lang="en-US" sz="2800" dirty="0"/>
              <a:t>FIGURE 8.3: NIIP and the </a:t>
            </a:r>
            <a:r>
              <a:rPr lang="en-US" sz="2800" dirty="0" smtClean="0"/>
              <a:t/>
            </a:r>
            <a:br>
              <a:rPr lang="en-US" sz="2800" dirty="0" smtClean="0"/>
            </a:br>
            <a:r>
              <a:rPr lang="en-US" sz="2800" dirty="0" smtClean="0"/>
              <a:t>US Current </a:t>
            </a:r>
            <a:r>
              <a:rPr lang="en-US" sz="2800" dirty="0"/>
              <a:t>Account</a:t>
            </a:r>
          </a:p>
        </p:txBody>
      </p:sp>
      <p:pic>
        <p:nvPicPr>
          <p:cNvPr id="5" name="Espace réservé du contenu 4"/>
          <p:cNvPicPr>
            <a:picLocks noGrp="1"/>
          </p:cNvPicPr>
          <p:nvPr>
            <p:ph idx="1"/>
          </p:nvPr>
        </p:nvPicPr>
        <p:blipFill>
          <a:blip r:embed="rId2"/>
          <a:srcRect/>
          <a:stretch>
            <a:fillRect/>
          </a:stretch>
        </p:blipFill>
        <p:spPr bwMode="auto">
          <a:xfrm>
            <a:off x="1494790" y="1949133"/>
            <a:ext cx="6179820" cy="3947160"/>
          </a:xfrm>
          <a:prstGeom prst="rect">
            <a:avLst/>
          </a:prstGeom>
          <a:noFill/>
        </p:spPr>
      </p:pic>
      <p:sp>
        <p:nvSpPr>
          <p:cNvPr id="6" name="ZoneTexte 5"/>
          <p:cNvSpPr txBox="1"/>
          <p:nvPr/>
        </p:nvSpPr>
        <p:spPr>
          <a:xfrm>
            <a:off x="1403648" y="6093296"/>
            <a:ext cx="4583884" cy="646331"/>
          </a:xfrm>
          <a:prstGeom prst="rect">
            <a:avLst/>
          </a:prstGeom>
          <a:noFill/>
        </p:spPr>
        <p:txBody>
          <a:bodyPr wrap="none" rtlCol="0">
            <a:spAutoFit/>
          </a:bodyPr>
          <a:lstStyle/>
          <a:p>
            <a:r>
              <a:rPr lang="en-US" dirty="0"/>
              <a:t>(b) United States Current Account (% of GDP)</a:t>
            </a:r>
          </a:p>
          <a:p>
            <a:endParaRPr lang="en-US" dirty="0"/>
          </a:p>
        </p:txBody>
      </p:sp>
    </p:spTree>
    <p:extLst>
      <p:ext uri="{BB962C8B-B14F-4D97-AF65-F5344CB8AC3E}">
        <p14:creationId xmlns:p14="http://schemas.microsoft.com/office/powerpoint/2010/main" val="2660333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err="1"/>
              <a:t>Hausmann</a:t>
            </a:r>
            <a:r>
              <a:rPr lang="en-US" dirty="0"/>
              <a:t> and </a:t>
            </a:r>
            <a:r>
              <a:rPr lang="en-US" dirty="0" err="1"/>
              <a:t>Sturzenegger</a:t>
            </a:r>
            <a:r>
              <a:rPr lang="en-US" dirty="0"/>
              <a:t> (2005) called this discrepancy between the measure of net foreign assets estimated based on the </a:t>
            </a:r>
            <a:r>
              <a:rPr lang="en-US" dirty="0" smtClean="0"/>
              <a:t>income balance and </a:t>
            </a:r>
            <a:r>
              <a:rPr lang="en-US" dirty="0"/>
              <a:t>the measure obtained based on official data as </a:t>
            </a:r>
            <a:r>
              <a:rPr lang="en-US" b="1" dirty="0"/>
              <a:t>dark matter</a:t>
            </a:r>
            <a:r>
              <a:rPr lang="en-US" dirty="0"/>
              <a:t>. </a:t>
            </a:r>
            <a:endParaRPr lang="en-US" dirty="0" smtClean="0"/>
          </a:p>
          <a:p>
            <a:endParaRPr lang="en-US" dirty="0"/>
          </a:p>
          <a:p>
            <a:r>
              <a:rPr lang="en-US" dirty="0" smtClean="0"/>
              <a:t>In </a:t>
            </a:r>
            <a:r>
              <a:rPr lang="en-US" dirty="0"/>
              <a:t>physics, dark matter is that which is estimated, based on gravitational forces, but that is different than what is measurable by means of direct observation. </a:t>
            </a:r>
            <a:endParaRPr lang="en-US" dirty="0" smtClean="0"/>
          </a:p>
          <a:p>
            <a:endParaRPr lang="en-US" dirty="0"/>
          </a:p>
          <a:p>
            <a:r>
              <a:rPr lang="en-US" dirty="0" smtClean="0"/>
              <a:t>In </a:t>
            </a:r>
            <a:r>
              <a:rPr lang="en-US" dirty="0"/>
              <a:t>international </a:t>
            </a:r>
            <a:r>
              <a:rPr lang="en-US" dirty="0" smtClean="0"/>
              <a:t>finance: </a:t>
            </a:r>
            <a:r>
              <a:rPr lang="en-US" b="1" dirty="0"/>
              <a:t>dark matter</a:t>
            </a:r>
            <a:r>
              <a:rPr lang="en-US" dirty="0"/>
              <a:t> corresponds to the stock of assets inferred based on the returns observed. </a:t>
            </a:r>
            <a:endParaRPr lang="en-US" dirty="0" smtClean="0"/>
          </a:p>
          <a:p>
            <a:pPr lvl="1"/>
            <a:r>
              <a:rPr lang="en-US" dirty="0" smtClean="0"/>
              <a:t>In </a:t>
            </a:r>
            <a:r>
              <a:rPr lang="en-US" dirty="0"/>
              <a:t>the </a:t>
            </a:r>
            <a:r>
              <a:rPr lang="en-US" dirty="0" smtClean="0"/>
              <a:t>US case</a:t>
            </a:r>
            <a:r>
              <a:rPr lang="en-US" dirty="0"/>
              <a:t>, it infers a positive NIIP balance, assuming </a:t>
            </a:r>
            <a:r>
              <a:rPr lang="en-US" dirty="0" smtClean="0"/>
              <a:t>the </a:t>
            </a:r>
            <a:r>
              <a:rPr lang="en-US" dirty="0"/>
              <a:t>country paid on its debt the same interest rate that it received for its </a:t>
            </a:r>
            <a:r>
              <a:rPr lang="en-US" dirty="0" err="1" smtClean="0"/>
              <a:t>credi</a:t>
            </a:r>
            <a:r>
              <a:rPr lang="en-US" dirty="0" smtClean="0"/>
              <a:t>.</a:t>
            </a:r>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31</a:t>
            </a:fld>
            <a:endParaRPr lang="pt-BR"/>
          </a:p>
        </p:txBody>
      </p:sp>
      <p:sp>
        <p:nvSpPr>
          <p:cNvPr id="4" name="Titre 3"/>
          <p:cNvSpPr>
            <a:spLocks noGrp="1"/>
          </p:cNvSpPr>
          <p:nvPr>
            <p:ph type="title"/>
          </p:nvPr>
        </p:nvSpPr>
        <p:spPr/>
        <p:txBody>
          <a:bodyPr/>
          <a:lstStyle/>
          <a:p>
            <a:r>
              <a:rPr lang="en-US" dirty="0" smtClean="0"/>
              <a:t>Dark Matter</a:t>
            </a:r>
            <a:endParaRPr lang="en-US" dirty="0"/>
          </a:p>
        </p:txBody>
      </p:sp>
    </p:spTree>
    <p:extLst>
      <p:ext uri="{BB962C8B-B14F-4D97-AF65-F5344CB8AC3E}">
        <p14:creationId xmlns:p14="http://schemas.microsoft.com/office/powerpoint/2010/main" val="387586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r>
              <a:rPr lang="en-US" dirty="0" smtClean="0"/>
              <a:t>Two reasons for the </a:t>
            </a:r>
            <a:r>
              <a:rPr lang="en-US" dirty="0"/>
              <a:t>dark matter found in the American external </a:t>
            </a:r>
            <a:r>
              <a:rPr lang="en-US" dirty="0" smtClean="0"/>
              <a:t>accounts:</a:t>
            </a:r>
          </a:p>
          <a:p>
            <a:pPr marL="708660" lvl="1" indent="-342900">
              <a:buFont typeface="+mj-lt"/>
              <a:buAutoNum type="arabicPeriod"/>
            </a:pPr>
            <a:endParaRPr lang="en-US" dirty="0" smtClean="0"/>
          </a:p>
          <a:p>
            <a:pPr marL="708660" lvl="1" indent="-342900">
              <a:buFont typeface="+mj-lt"/>
              <a:buAutoNum type="arabicPeriod"/>
            </a:pPr>
            <a:r>
              <a:rPr lang="en-US" dirty="0" smtClean="0"/>
              <a:t>The US paid </a:t>
            </a:r>
            <a:r>
              <a:rPr lang="en-US" dirty="0"/>
              <a:t>a lower interest rate on its debt than what it received on credit from other </a:t>
            </a:r>
            <a:r>
              <a:rPr lang="en-US" dirty="0" smtClean="0"/>
              <a:t>countries –</a:t>
            </a:r>
            <a:r>
              <a:rPr lang="en-US" b="1" dirty="0" smtClean="0"/>
              <a:t>exorbitant privilege</a:t>
            </a:r>
          </a:p>
          <a:p>
            <a:pPr marL="708660" lvl="1" indent="-342900">
              <a:buFont typeface="+mj-lt"/>
              <a:buAutoNum type="arabicPeriod"/>
            </a:pPr>
            <a:endParaRPr lang="en-US" dirty="0" smtClean="0"/>
          </a:p>
          <a:p>
            <a:pPr marL="708660" lvl="1" indent="-342900">
              <a:buFont typeface="+mj-lt"/>
              <a:buAutoNum type="arabicPeriod"/>
            </a:pPr>
            <a:r>
              <a:rPr lang="en-US" dirty="0" smtClean="0"/>
              <a:t>Depreciation </a:t>
            </a:r>
            <a:r>
              <a:rPr lang="en-US" dirty="0"/>
              <a:t>of the dollar </a:t>
            </a:r>
            <a:r>
              <a:rPr lang="en-US" dirty="0" smtClean="0"/>
              <a:t>=&gt; higher relative </a:t>
            </a:r>
            <a:r>
              <a:rPr lang="en-US" dirty="0"/>
              <a:t>return on assets in a foreign currency the country </a:t>
            </a:r>
            <a:r>
              <a:rPr lang="en-US" dirty="0" smtClean="0"/>
              <a:t>holds</a:t>
            </a:r>
            <a:endParaRPr lang="en-US" b="1" dirty="0" smtClean="0"/>
          </a:p>
          <a:p>
            <a:pPr marL="708660" lvl="1" indent="-342900">
              <a:buFont typeface="+mj-lt"/>
              <a:buAutoNum type="arabicPeriod"/>
            </a:pP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32</a:t>
            </a:fld>
            <a:endParaRPr lang="pt-BR"/>
          </a:p>
        </p:txBody>
      </p:sp>
      <p:sp>
        <p:nvSpPr>
          <p:cNvPr id="4" name="Titre 3"/>
          <p:cNvSpPr>
            <a:spLocks noGrp="1"/>
          </p:cNvSpPr>
          <p:nvPr>
            <p:ph type="title"/>
          </p:nvPr>
        </p:nvSpPr>
        <p:spPr/>
        <p:txBody>
          <a:bodyPr/>
          <a:lstStyle/>
          <a:p>
            <a:r>
              <a:rPr lang="en-US" dirty="0" smtClean="0"/>
              <a:t>Dark Matter</a:t>
            </a:r>
            <a:endParaRPr lang="en-US" dirty="0"/>
          </a:p>
        </p:txBody>
      </p:sp>
    </p:spTree>
    <p:extLst>
      <p:ext uri="{BB962C8B-B14F-4D97-AF65-F5344CB8AC3E}">
        <p14:creationId xmlns:p14="http://schemas.microsoft.com/office/powerpoint/2010/main" val="1404171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20000"/>
              </a:bodyPr>
              <a:lstStyle/>
              <a:p>
                <a:r>
                  <a:rPr lang="en-US" dirty="0" smtClean="0"/>
                  <a:t>To see how this works, let us write a balance of IB from the American point of view: we compute the IB measured in dollars, with foreign credit denominated in foreign currency. </a:t>
                </a:r>
              </a:p>
              <a:p>
                <a:r>
                  <a:rPr lang="en-US" dirty="0" smtClean="0"/>
                  <a:t>The exchange rate is defined as the foreign currency in relation to the dollar. </a:t>
                </a:r>
              </a:p>
              <a:p>
                <a:endParaRPr lang="en-US" dirty="0"/>
              </a:p>
              <a:p>
                <a:r>
                  <a:rPr lang="en-US" dirty="0" smtClean="0"/>
                  <a:t>We therefore have that:</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𝐼𝐵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d>
                        <m:dPr>
                          <m:ctrlPr>
                            <a:rPr lang="en-US" i="1">
                              <a:latin typeface="Cambria Math"/>
                            </a:rPr>
                          </m:ctrlPr>
                        </m:dPr>
                        <m:e>
                          <m:f>
                            <m:fPr>
                              <m:ctrlPr>
                                <a:rPr lang="en-US" i="1">
                                  <a:latin typeface="Cambria Math"/>
                                </a:rPr>
                              </m:ctrlPr>
                            </m:fPr>
                            <m:num>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a:rPr>
                          </m:ctrlPr>
                        </m:dPr>
                        <m:e>
                          <m:sSubSup>
                            <m:sSubSupPr>
                              <m:ctrlPr>
                                <a:rPr lang="en-US" i="1">
                                  <a:latin typeface="Cambria Math"/>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e>
                      </m:d>
                      <m:sSub>
                        <m:sSubPr>
                          <m:ctrlPr>
                            <a:rPr lang="en-US" i="1">
                              <a:latin typeface="Cambria Math"/>
                            </a:rPr>
                          </m:ctrlPr>
                        </m:sSubPr>
                        <m:e>
                          <m:f>
                            <m:fPr>
                              <m:ctrlPr>
                                <a:rPr lang="en-US" i="1">
                                  <a:latin typeface="Cambria Math"/>
                                </a:rPr>
                              </m:ctrlPr>
                            </m:fPr>
                            <m:num>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oMath>
                  </m:oMathPara>
                </a14:m>
                <a:endParaRPr lang="en-US" dirty="0"/>
              </a:p>
              <a:p>
                <a:endParaRPr lang="en-US" dirty="0"/>
              </a:p>
              <a:p>
                <a:pPr lvl="1"/>
                <a:r>
                  <a:rPr lang="en-US" dirty="0"/>
                  <a:t>E</a:t>
                </a:r>
                <a:r>
                  <a:rPr lang="en-US" dirty="0" smtClean="0"/>
                  <a:t>xorbitant </a:t>
                </a:r>
                <a:r>
                  <a:rPr lang="en-US" dirty="0"/>
                  <a:t>privilege, </a:t>
                </a:r>
                <a14:m>
                  <m:oMath xmlns:m="http://schemas.openxmlformats.org/officeDocument/2006/math">
                    <m:sSubSup>
                      <m:sSubSupPr>
                        <m:ctrlPr>
                          <a:rPr lang="en-US" i="1">
                            <a:latin typeface="Cambria Math"/>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&gt;0</m:t>
                    </m:r>
                  </m:oMath>
                </a14:m>
                <a:r>
                  <a:rPr lang="en-US" dirty="0"/>
                  <a:t> </a:t>
                </a:r>
                <a:r>
                  <a:rPr lang="en-US" dirty="0" smtClean="0"/>
                  <a:t>=&gt; a gain from gross </a:t>
                </a:r>
                <a:r>
                  <a:rPr lang="en-US" dirty="0"/>
                  <a:t>credit with the rest of the world </a:t>
                </a:r>
                <a:r>
                  <a:rPr lang="en-US" dirty="0" smtClean="0"/>
                  <a:t>(second term)</a:t>
                </a:r>
              </a:p>
              <a:p>
                <a:pPr lvl="1"/>
                <a:r>
                  <a:rPr lang="en-US" dirty="0" smtClean="0"/>
                  <a:t>Dollar depreciation, </a:t>
                </a:r>
                <a14:m>
                  <m:oMath xmlns:m="http://schemas.openxmlformats.org/officeDocument/2006/math">
                    <m:f>
                      <m:fPr>
                        <m:ctrlPr>
                          <a:rPr lang="en-US" i="1">
                            <a:latin typeface="Cambria Math"/>
                          </a:rPr>
                        </m:ctrlPr>
                      </m:fPr>
                      <m:num>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r>
                      <a:rPr lang="en-US" i="1">
                        <a:latin typeface="Cambria Math" panose="02040503050406030204" pitchFamily="18" charset="0"/>
                      </a:rPr>
                      <m:t>&gt;1</m:t>
                    </m:r>
                  </m:oMath>
                </a14:m>
                <a:r>
                  <a:rPr lang="en-US" dirty="0" smtClean="0"/>
                  <a:t> =&gt; lower net </a:t>
                </a:r>
                <a:r>
                  <a:rPr lang="en-US" dirty="0"/>
                  <a:t>foreign </a:t>
                </a:r>
                <a:r>
                  <a:rPr lang="en-US" dirty="0" smtClean="0"/>
                  <a:t>debt, </a:t>
                </a:r>
                <a:r>
                  <a:rPr lang="en-US" dirty="0"/>
                  <a:t>in the first term of the equation, besides increasing the value of the second term.</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207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33</a:t>
            </a:fld>
            <a:endParaRPr lang="pt-BR"/>
          </a:p>
        </p:txBody>
      </p:sp>
      <p:sp>
        <p:nvSpPr>
          <p:cNvPr id="4" name="Titre 3"/>
          <p:cNvSpPr>
            <a:spLocks noGrp="1"/>
          </p:cNvSpPr>
          <p:nvPr>
            <p:ph type="title"/>
          </p:nvPr>
        </p:nvSpPr>
        <p:spPr/>
        <p:txBody>
          <a:bodyPr/>
          <a:lstStyle/>
          <a:p>
            <a:r>
              <a:rPr lang="en-US" dirty="0" smtClean="0"/>
              <a:t>Dark Matter in the US</a:t>
            </a:r>
            <a:endParaRPr lang="en-US" dirty="0"/>
          </a:p>
        </p:txBody>
      </p:sp>
    </p:spTree>
    <p:extLst>
      <p:ext uri="{BB962C8B-B14F-4D97-AF65-F5344CB8AC3E}">
        <p14:creationId xmlns:p14="http://schemas.microsoft.com/office/powerpoint/2010/main" val="32933170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85000" lnSpcReduction="20000"/>
              </a:bodyPr>
              <a:lstStyle/>
              <a:p>
                <a:r>
                  <a:rPr lang="en-US" dirty="0"/>
                  <a:t>A corresponding mystery stalked the American external accounts in the 2000s: the deterioration of the </a:t>
                </a:r>
                <a:r>
                  <a:rPr lang="en-US" dirty="0" smtClean="0"/>
                  <a:t>US NIIP was </a:t>
                </a:r>
                <a:r>
                  <a:rPr lang="en-US" dirty="0"/>
                  <a:t>much less than the </a:t>
                </a:r>
                <a:r>
                  <a:rPr lang="en-US" dirty="0" smtClean="0"/>
                  <a:t>accumulated huge CA deficits. </a:t>
                </a:r>
              </a:p>
              <a:p>
                <a:endParaRPr lang="en-US" dirty="0" smtClean="0"/>
              </a:p>
              <a:p>
                <a:r>
                  <a:rPr lang="en-US" dirty="0" err="1" smtClean="0"/>
                  <a:t>Milesi-Ferreti</a:t>
                </a:r>
                <a:r>
                  <a:rPr lang="en-US" dirty="0" smtClean="0"/>
                  <a:t> </a:t>
                </a:r>
                <a:r>
                  <a:rPr lang="en-US" dirty="0"/>
                  <a:t>(2009</a:t>
                </a:r>
                <a:r>
                  <a:rPr lang="en-US" dirty="0" smtClean="0"/>
                  <a:t>): </a:t>
                </a:r>
                <a:r>
                  <a:rPr lang="en-US" dirty="0"/>
                  <a:t>the accumulated </a:t>
                </a:r>
                <a:r>
                  <a:rPr lang="en-US" dirty="0" smtClean="0"/>
                  <a:t>CA deficit over 2002-2007 </a:t>
                </a:r>
                <a:r>
                  <a:rPr lang="en-US" dirty="0"/>
                  <a:t>was US$ 3.4 trillion, while the NIIP reduction was “only” US$ 400 billion.</a:t>
                </a:r>
              </a:p>
              <a:p>
                <a:endParaRPr lang="en-US" dirty="0" smtClean="0"/>
              </a:p>
              <a:p>
                <a:r>
                  <a:rPr lang="en-US" dirty="0" smtClean="0"/>
                  <a:t>The CA balance should </a:t>
                </a:r>
                <a:r>
                  <a:rPr lang="en-US" dirty="0"/>
                  <a:t>correspond to the negative financial-account </a:t>
                </a:r>
                <a:r>
                  <a:rPr lang="en-US" dirty="0" smtClean="0"/>
                  <a:t>balance. </a:t>
                </a:r>
              </a:p>
              <a:p>
                <a:endParaRPr lang="en-US" dirty="0"/>
              </a:p>
              <a:p>
                <a:r>
                  <a:rPr lang="en-US" dirty="0" smtClean="0"/>
                  <a:t>In </a:t>
                </a:r>
                <a:r>
                  <a:rPr lang="en-US" dirty="0"/>
                  <a:t>the, shall we say, classic world, where we only consider the net transaction of assets between countries, this relation is represented </a:t>
                </a:r>
                <a:r>
                  <a:rPr lang="en-US" dirty="0" smtClean="0"/>
                  <a:t>by: </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𝐹𝐴</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m:oMathPara>
                </a14:m>
                <a:endParaRPr lang="en-US" dirty="0"/>
              </a:p>
              <a:p>
                <a:endParaRPr lang="en-US" dirty="0"/>
              </a:p>
              <a:p>
                <a:pPr>
                  <a:buFont typeface="Wingdings" panose="05000000000000000000" pitchFamily="2" charset="2"/>
                  <a:buChar char="Ø"/>
                </a:pPr>
                <a:r>
                  <a:rPr lang="en-US" dirty="0" smtClean="0"/>
                  <a:t>Hence, </a:t>
                </a:r>
                <a:r>
                  <a:rPr lang="en-US" dirty="0"/>
                  <a:t>the balance in current account should correspond to the variation of the NIIP.</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1521" r="-580" b="-41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34</a:t>
            </a:fld>
            <a:endParaRPr lang="pt-BR"/>
          </a:p>
        </p:txBody>
      </p:sp>
      <p:sp>
        <p:nvSpPr>
          <p:cNvPr id="4" name="Titre 3"/>
          <p:cNvSpPr>
            <a:spLocks noGrp="1"/>
          </p:cNvSpPr>
          <p:nvPr>
            <p:ph type="title"/>
          </p:nvPr>
        </p:nvSpPr>
        <p:spPr/>
        <p:txBody>
          <a:bodyPr/>
          <a:lstStyle/>
          <a:p>
            <a:r>
              <a:rPr lang="en-US" dirty="0" smtClean="0"/>
              <a:t>Valuation </a:t>
            </a:r>
            <a:r>
              <a:rPr lang="en-US" dirty="0"/>
              <a:t>Effect</a:t>
            </a:r>
          </a:p>
        </p:txBody>
      </p:sp>
    </p:spTree>
    <p:extLst>
      <p:ext uri="{BB962C8B-B14F-4D97-AF65-F5344CB8AC3E}">
        <p14:creationId xmlns:p14="http://schemas.microsoft.com/office/powerpoint/2010/main" val="2093085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20000"/>
              </a:bodyPr>
              <a:lstStyle/>
              <a:p>
                <a:r>
                  <a:rPr lang="en-US" dirty="0"/>
                  <a:t>Now consider the situation where there are simultaneous asset purchase and sale transactions, </a:t>
                </a:r>
                <a:r>
                  <a:rPr lang="en-US" dirty="0" smtClean="0"/>
                  <a:t>denominated </a:t>
                </a:r>
                <a:r>
                  <a:rPr lang="en-US" dirty="0"/>
                  <a:t>in distinct currencies. </a:t>
                </a:r>
                <a:endParaRPr lang="en-US" dirty="0" smtClean="0"/>
              </a:p>
              <a:p>
                <a:endParaRPr lang="en-US" dirty="0"/>
              </a:p>
              <a:p>
                <a:r>
                  <a:rPr lang="en-US" dirty="0" smtClean="0"/>
                  <a:t>Example: debt in </a:t>
                </a:r>
                <a:r>
                  <a:rPr lang="en-US" dirty="0"/>
                  <a:t>domestic currency, credit in dollars, and </a:t>
                </a:r>
                <a:r>
                  <a:rPr lang="en-US" dirty="0" smtClean="0"/>
                  <a:t>exchange </a:t>
                </a:r>
                <a:r>
                  <a:rPr lang="en-US" dirty="0"/>
                  <a:t>rate </a:t>
                </a:r>
                <a:r>
                  <a:rPr lang="en-US" dirty="0" smtClean="0"/>
                  <a:t>defined </a:t>
                </a:r>
                <a:r>
                  <a:rPr lang="en-US" dirty="0"/>
                  <a:t>as </a:t>
                </a:r>
                <a:r>
                  <a:rPr lang="en-US" dirty="0" smtClean="0"/>
                  <a:t>domestic currency/dollar</a:t>
                </a:r>
                <a:r>
                  <a:rPr lang="en-US" dirty="0"/>
                  <a:t>. </a:t>
                </a:r>
                <a:endParaRPr lang="en-US" dirty="0" smtClean="0"/>
              </a:p>
              <a:p>
                <a:endParaRPr lang="en-US" dirty="0"/>
              </a:p>
              <a:p>
                <a:r>
                  <a:rPr lang="en-US" dirty="0" smtClean="0"/>
                  <a:t>The </a:t>
                </a:r>
                <a:r>
                  <a:rPr lang="en-US" dirty="0"/>
                  <a:t>balance of payments equilibrium </a:t>
                </a:r>
                <a:r>
                  <a:rPr lang="en-US" dirty="0" smtClean="0"/>
                  <a:t>is </a:t>
                </a:r>
                <a:r>
                  <a:rPr lang="en-US" dirty="0"/>
                  <a:t>then represented by:</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𝐹𝐴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bar>
                                    <m:barPr>
                                      <m:pos m:val="top"/>
                                      <m:ctrlPr>
                                        <a:rPr lang="en-US" i="1">
                                          <a:latin typeface="Cambria Math"/>
                                        </a:rPr>
                                      </m:ctrlPr>
                                    </m:barPr>
                                    <m:e>
                                      <m:r>
                                        <a:rPr lang="en-US" i="1">
                                          <a:latin typeface="Cambria Math" panose="02040503050406030204" pitchFamily="18" charset="0"/>
                                        </a:rPr>
                                        <m:t>𝐷</m:t>
                                      </m:r>
                                    </m:e>
                                  </m:ba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e>
                      </m:d>
                      <m:r>
                        <a:rPr lang="en-US" i="1">
                          <a:latin typeface="Cambria Math" panose="02040503050406030204" pitchFamily="18" charset="0"/>
                        </a:rPr>
                        <m:t>−</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bar>
                                    <m:barPr>
                                      <m:pos m:val="top"/>
                                      <m:ctrlPr>
                                        <a:rPr lang="en-US" i="1">
                                          <a:latin typeface="Cambria Math"/>
                                        </a:rPr>
                                      </m:ctrlPr>
                                    </m:barPr>
                                    <m:e>
                                      <m:r>
                                        <a:rPr lang="en-US" i="1">
                                          <a:latin typeface="Cambria Math" panose="02040503050406030204" pitchFamily="18" charset="0"/>
                                        </a:rPr>
                                        <m:t>𝐷</m:t>
                                      </m:r>
                                    </m:e>
                                  </m:bar>
                                </m:e>
                                <m:sub>
                                  <m:r>
                                    <a:rPr lang="en-US" i="1">
                                      <a:latin typeface="Cambria Math" panose="02040503050406030204" pitchFamily="18" charset="0"/>
                                    </a:rPr>
                                    <m:t>𝑡</m:t>
                                  </m:r>
                                </m:sub>
                              </m:sSub>
                            </m:num>
                            <m:den>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e>
                      </m:d>
                      <m:r>
                        <a:rPr lang="en-US" i="1">
                          <a:latin typeface="Cambria Math" panose="02040503050406030204" pitchFamily="18" charset="0"/>
                        </a:rPr>
                        <m:t>,</m:t>
                      </m:r>
                    </m:oMath>
                  </m:oMathPara>
                </a14:m>
                <a:endParaRPr lang="en-US" dirty="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𝐶𝐴</m:t>
                        </m:r>
                      </m:e>
                      <m:sub>
                        <m:r>
                          <a:rPr lang="en-US" i="1">
                            <a:latin typeface="Cambria Math" panose="02040503050406030204" pitchFamily="18" charset="0"/>
                          </a:rPr>
                          <m:t>𝑡</m:t>
                        </m:r>
                      </m:sub>
                    </m:sSub>
                  </m:oMath>
                </a14:m>
                <a:r>
                  <a:rPr lang="en-US" dirty="0"/>
                  <a:t> </a:t>
                </a:r>
                <a:r>
                  <a:rPr lang="en-US" dirty="0" smtClean="0"/>
                  <a:t>: CA balance measured </a:t>
                </a:r>
                <a:r>
                  <a:rPr lang="en-US" dirty="0"/>
                  <a:t>in </a:t>
                </a:r>
                <a:r>
                  <a:rPr lang="en-US" dirty="0" smtClean="0"/>
                  <a:t>dollars </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sub>
                    </m:sSub>
                  </m:oMath>
                </a14:m>
                <a:r>
                  <a:rPr lang="en-US" dirty="0" smtClean="0"/>
                  <a:t>:</a:t>
                </a:r>
                <a:r>
                  <a:rPr lang="en-US" dirty="0"/>
                  <a:t> </a:t>
                </a:r>
                <a:r>
                  <a:rPr lang="en-US" dirty="0" smtClean="0"/>
                  <a:t>foreign credit</a:t>
                </a:r>
                <a:r>
                  <a:rPr lang="en-US" dirty="0"/>
                  <a:t>, also measured in dollars, </a:t>
                </a:r>
                <a:endParaRPr lang="en-US" dirty="0" smtClean="0"/>
              </a:p>
              <a:p>
                <a:pPr lvl="1"/>
                <a14:m>
                  <m:oMath xmlns:m="http://schemas.openxmlformats.org/officeDocument/2006/math">
                    <m:sSub>
                      <m:sSubPr>
                        <m:ctrlPr>
                          <a:rPr lang="en-US" i="1">
                            <a:latin typeface="Cambria Math"/>
                          </a:rPr>
                        </m:ctrlPr>
                      </m:sSubPr>
                      <m:e>
                        <m:bar>
                          <m:barPr>
                            <m:pos m:val="top"/>
                            <m:ctrlPr>
                              <a:rPr lang="en-US" i="1">
                                <a:latin typeface="Cambria Math"/>
                              </a:rPr>
                            </m:ctrlPr>
                          </m:barPr>
                          <m:e>
                            <m:r>
                              <a:rPr lang="en-US" i="1">
                                <a:latin typeface="Cambria Math" panose="02040503050406030204" pitchFamily="18" charset="0"/>
                              </a:rPr>
                              <m:t>𝐷</m:t>
                            </m:r>
                          </m:e>
                        </m:bar>
                      </m:e>
                      <m:sub>
                        <m:r>
                          <a:rPr lang="en-US" i="1">
                            <a:latin typeface="Cambria Math" panose="02040503050406030204" pitchFamily="18" charset="0"/>
                          </a:rPr>
                          <m:t>𝑡</m:t>
                        </m:r>
                      </m:sub>
                    </m:sSub>
                  </m:oMath>
                </a14:m>
                <a:r>
                  <a:rPr lang="en-US" dirty="0"/>
                  <a:t> is the foreign debt denominated in domestic currency contracted in period </a:t>
                </a:r>
                <a:r>
                  <a:rPr lang="en-US" i="1" dirty="0"/>
                  <a:t>t</a:t>
                </a:r>
                <a:r>
                  <a:rPr lang="en-US" dirty="0"/>
                  <a:t> - 1, such that </a:t>
                </a:r>
                <a14:m>
                  <m:oMath xmlns:m="http://schemas.openxmlformats.org/officeDocument/2006/math">
                    <m:f>
                      <m:fPr>
                        <m:ctrlPr>
                          <a:rPr lang="en-US" i="1">
                            <a:latin typeface="Cambria Math"/>
                          </a:rPr>
                        </m:ctrlPr>
                      </m:fPr>
                      <m:num>
                        <m:sSub>
                          <m:sSubPr>
                            <m:ctrlPr>
                              <a:rPr lang="en-US" i="1">
                                <a:latin typeface="Cambria Math"/>
                              </a:rPr>
                            </m:ctrlPr>
                          </m:sSubPr>
                          <m:e>
                            <m:bar>
                              <m:barPr>
                                <m:pos m:val="top"/>
                                <m:ctrlPr>
                                  <a:rPr lang="en-US" i="1">
                                    <a:latin typeface="Cambria Math"/>
                                  </a:rPr>
                                </m:ctrlPr>
                              </m:barPr>
                              <m:e>
                                <m:r>
                                  <a:rPr lang="en-US" i="1">
                                    <a:latin typeface="Cambria Math" panose="02040503050406030204" pitchFamily="18" charset="0"/>
                                  </a:rPr>
                                  <m:t>𝐷</m:t>
                                </m:r>
                              </m:e>
                            </m:bar>
                          </m:e>
                          <m:sub>
                            <m:r>
                              <a:rPr lang="en-US" i="1">
                                <a:latin typeface="Cambria Math" panose="02040503050406030204" pitchFamily="18" charset="0"/>
                              </a:rPr>
                              <m:t>𝑡</m:t>
                            </m:r>
                          </m:sub>
                        </m:sSub>
                      </m:num>
                      <m:den>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oMath>
                </a14:m>
                <a:r>
                  <a:rPr lang="en-US" dirty="0"/>
                  <a:t> is its value in dollars in period </a:t>
                </a:r>
                <a:r>
                  <a:rPr lang="en-US" i="1" dirty="0"/>
                  <a:t>t</a:t>
                </a:r>
                <a:r>
                  <a:rPr lang="en-US" dirty="0" smtClean="0"/>
                  <a:t>.</a:t>
                </a:r>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207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35</a:t>
            </a:fld>
            <a:endParaRPr lang="pt-BR"/>
          </a:p>
        </p:txBody>
      </p:sp>
      <p:sp>
        <p:nvSpPr>
          <p:cNvPr id="4" name="Titre 3"/>
          <p:cNvSpPr>
            <a:spLocks noGrp="1"/>
          </p:cNvSpPr>
          <p:nvPr>
            <p:ph type="title"/>
          </p:nvPr>
        </p:nvSpPr>
        <p:spPr/>
        <p:txBody>
          <a:bodyPr/>
          <a:lstStyle/>
          <a:p>
            <a:r>
              <a:rPr lang="en-US" dirty="0" smtClean="0"/>
              <a:t>Valuation Effect</a:t>
            </a:r>
            <a:endParaRPr lang="en-US" dirty="0"/>
          </a:p>
        </p:txBody>
      </p:sp>
    </p:spTree>
    <p:extLst>
      <p:ext uri="{BB962C8B-B14F-4D97-AF65-F5344CB8AC3E}">
        <p14:creationId xmlns:p14="http://schemas.microsoft.com/office/powerpoint/2010/main" val="1229634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We </a:t>
                </a:r>
                <a:r>
                  <a:rPr lang="en-US" dirty="0"/>
                  <a:t>can substitute </a:t>
                </a:r>
                <a14:m>
                  <m:oMath xmlns:m="http://schemas.openxmlformats.org/officeDocument/2006/math">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sub>
                    </m:sSub>
                  </m:oMath>
                </a14:m>
                <a:r>
                  <a:rPr lang="en-US" dirty="0"/>
                  <a:t> for its value in dollars at the time it was </a:t>
                </a:r>
                <a:r>
                  <a:rPr lang="en-US" dirty="0" smtClean="0"/>
                  <a:t>contracted: </a:t>
                </a:r>
                <a14:m>
                  <m:oMath xmlns:m="http://schemas.openxmlformats.org/officeDocument/2006/math">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bar>
                          <m:barPr>
                            <m:pos m:val="top"/>
                            <m:ctrlPr>
                              <a:rPr lang="en-US" i="1">
                                <a:latin typeface="Cambria Math"/>
                              </a:rPr>
                            </m:ctrlPr>
                          </m:barPr>
                          <m:e>
                            <m:r>
                              <a:rPr lang="en-US" i="1">
                                <a:latin typeface="Cambria Math" panose="02040503050406030204" pitchFamily="18" charset="0"/>
                              </a:rPr>
                              <m:t>𝐷</m:t>
                            </m:r>
                          </m:e>
                        </m:bar>
                      </m:e>
                      <m:sub>
                        <m:r>
                          <a:rPr lang="en-US" i="1">
                            <a:latin typeface="Cambria Math" panose="02040503050406030204" pitchFamily="18" charset="0"/>
                          </a:rPr>
                          <m:t>𝑡</m:t>
                        </m:r>
                      </m:sub>
                    </m:sSub>
                  </m:oMath>
                </a14:m>
                <a:r>
                  <a:rPr lang="en-US" dirty="0"/>
                  <a:t> and </a:t>
                </a:r>
                <a14:m>
                  <m:oMath xmlns:m="http://schemas.openxmlformats.org/officeDocument/2006/math">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bar>
                          <m:barPr>
                            <m:pos m:val="top"/>
                            <m:ctrlPr>
                              <a:rPr lang="en-US" i="1">
                                <a:latin typeface="Cambria Math"/>
                              </a:rPr>
                            </m:ctrlPr>
                          </m:barPr>
                          <m:e>
                            <m:r>
                              <a:rPr lang="en-US" i="1">
                                <a:latin typeface="Cambria Math" panose="02040503050406030204" pitchFamily="18" charset="0"/>
                              </a:rPr>
                              <m:t>𝐷</m:t>
                            </m:r>
                          </m:e>
                        </m:bar>
                      </m:e>
                      <m:sub>
                        <m:r>
                          <a:rPr lang="en-US" i="1">
                            <a:latin typeface="Cambria Math" panose="02040503050406030204" pitchFamily="18" charset="0"/>
                          </a:rPr>
                          <m:t>𝑡</m:t>
                        </m:r>
                        <m:r>
                          <a:rPr lang="en-US" i="1">
                            <a:latin typeface="Cambria Math" panose="02040503050406030204" pitchFamily="18" charset="0"/>
                          </a:rPr>
                          <m:t>+1</m:t>
                        </m:r>
                      </m:sub>
                    </m:sSub>
                  </m:oMath>
                </a14:m>
                <a:r>
                  <a:rPr lang="en-US" dirty="0"/>
                  <a:t>. </a:t>
                </a:r>
                <a:endParaRPr lang="en-US" dirty="0" smtClean="0"/>
              </a:p>
              <a:p>
                <a:endParaRPr lang="en-US" dirty="0" smtClean="0"/>
              </a:p>
              <a:p>
                <a:r>
                  <a:rPr lang="en-US" dirty="0" smtClean="0"/>
                  <a:t>We then have that:</a:t>
                </a:r>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𝐷</m:t>
                                  </m:r>
                                </m:e>
                                <m:sub>
                                  <m:r>
                                    <a:rPr lang="en-US" i="1">
                                      <a:latin typeface="Cambria Math" panose="02040503050406030204" pitchFamily="18" charset="0"/>
                                    </a:rPr>
                                    <m:t>𝑡</m:t>
                                  </m:r>
                                </m:sub>
                              </m:sSub>
                            </m:num>
                            <m:den>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e>
                      </m:d>
                    </m:oMath>
                  </m:oMathPara>
                </a14:m>
                <a:endParaRPr lang="en-US" dirty="0"/>
              </a:p>
              <a:p>
                <a:endParaRPr lang="en-US" dirty="0"/>
              </a:p>
              <a:p>
                <a:r>
                  <a:rPr lang="en-US" dirty="0"/>
                  <a:t>which can be written as:</a:t>
                </a:r>
              </a:p>
              <a:p>
                <a:pPr marL="45720" indent="0">
                  <a:buNone/>
                </a:pPr>
                <a:r>
                  <a:rPr lang="en-US" dirty="0"/>
                  <a:t> </a:t>
                </a:r>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1−</m:t>
                          </m:r>
                          <m:f>
                            <m:fPr>
                              <m:ctrlPr>
                                <a:rPr lang="en-US" i="1">
                                  <a:latin typeface="Cambria Math"/>
                                </a:rPr>
                              </m:ctrlPr>
                            </m:fPr>
                            <m:num>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e>
                      </m:d>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sub>
                      </m:sSub>
                    </m:oMath>
                  </m:oMathPara>
                </a14:m>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36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36</a:t>
            </a:fld>
            <a:endParaRPr lang="pt-BR"/>
          </a:p>
        </p:txBody>
      </p:sp>
      <p:sp>
        <p:nvSpPr>
          <p:cNvPr id="4" name="Titre 3"/>
          <p:cNvSpPr>
            <a:spLocks noGrp="1"/>
          </p:cNvSpPr>
          <p:nvPr>
            <p:ph type="title"/>
          </p:nvPr>
        </p:nvSpPr>
        <p:spPr/>
        <p:txBody>
          <a:bodyPr/>
          <a:lstStyle/>
          <a:p>
            <a:r>
              <a:rPr lang="en-US" dirty="0" smtClean="0"/>
              <a:t>Valuation Effect</a:t>
            </a:r>
            <a:endParaRPr lang="en-US" dirty="0"/>
          </a:p>
        </p:txBody>
      </p:sp>
    </p:spTree>
    <p:extLst>
      <p:ext uri="{BB962C8B-B14F-4D97-AF65-F5344CB8AC3E}">
        <p14:creationId xmlns:p14="http://schemas.microsoft.com/office/powerpoint/2010/main" val="1979924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1−</m:t>
                          </m:r>
                          <m:f>
                            <m:fPr>
                              <m:ctrlPr>
                                <a:rPr lang="en-US" i="1">
                                  <a:latin typeface="Cambria Math"/>
                                </a:rPr>
                              </m:ctrlPr>
                            </m:fPr>
                            <m:num>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e>
                      </m:d>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sub>
                      </m:sSub>
                    </m:oMath>
                  </m:oMathPara>
                </a14:m>
                <a:endParaRPr lang="en-US" dirty="0" smtClean="0"/>
              </a:p>
              <a:p>
                <a:endParaRPr lang="en-US" dirty="0" smtClean="0"/>
              </a:p>
              <a:p>
                <a:r>
                  <a:rPr lang="en-US" dirty="0" smtClean="0"/>
                  <a:t>Two </a:t>
                </a:r>
                <a:r>
                  <a:rPr lang="en-US" dirty="0"/>
                  <a:t>first </a:t>
                </a:r>
                <a:r>
                  <a:rPr lang="en-US" dirty="0" smtClean="0"/>
                  <a:t>terms: the </a:t>
                </a:r>
                <a:r>
                  <a:rPr lang="en-US" dirty="0"/>
                  <a:t>NIIP variation between periods </a:t>
                </a:r>
                <a:r>
                  <a:rPr lang="en-US" i="1" dirty="0"/>
                  <a:t>t</a:t>
                </a:r>
                <a:r>
                  <a:rPr lang="en-US" dirty="0"/>
                  <a:t> and </a:t>
                </a:r>
                <a:r>
                  <a:rPr lang="en-US" i="1" dirty="0" smtClean="0"/>
                  <a:t>t+</a:t>
                </a:r>
                <a:r>
                  <a:rPr lang="en-US" dirty="0" smtClean="0"/>
                  <a:t>1 </a:t>
                </a:r>
              </a:p>
              <a:p>
                <a:endParaRPr lang="en-US" dirty="0"/>
              </a:p>
              <a:p>
                <a:r>
                  <a:rPr lang="en-US" dirty="0" smtClean="0"/>
                  <a:t>We </a:t>
                </a:r>
                <a:r>
                  <a:rPr lang="en-US" dirty="0"/>
                  <a:t>then have that:</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1−</m:t>
                          </m:r>
                          <m:f>
                            <m:fPr>
                              <m:ctrlPr>
                                <a:rPr lang="en-US" i="1">
                                  <a:latin typeface="Cambria Math"/>
                                </a:rPr>
                              </m:ctrlPr>
                            </m:fPr>
                            <m:num>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e>
                      </m:d>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sub>
                      </m:sSub>
                      <m:r>
                        <a:rPr lang="en-US" i="1">
                          <a:latin typeface="Cambria Math" panose="02040503050406030204" pitchFamily="18" charset="0"/>
                        </a:rPr>
                        <m:t>.</m:t>
                      </m:r>
                    </m:oMath>
                  </m:oMathPara>
                </a14:m>
                <a:endParaRPr lang="en-US" dirty="0"/>
              </a:p>
              <a:p>
                <a:endParaRPr lang="en-US" dirty="0"/>
              </a:p>
              <a:p>
                <a:r>
                  <a:rPr lang="en-US" dirty="0" smtClean="0"/>
                  <a:t>The </a:t>
                </a:r>
                <a:r>
                  <a:rPr lang="en-US" dirty="0"/>
                  <a:t>second term of equation </a:t>
                </a:r>
                <a:r>
                  <a:rPr lang="en-US" dirty="0" smtClean="0"/>
                  <a:t>above, not </a:t>
                </a:r>
                <a:r>
                  <a:rPr lang="en-US" dirty="0"/>
                  <a:t>present </a:t>
                </a:r>
                <a:r>
                  <a:rPr lang="en-US" dirty="0" smtClean="0"/>
                  <a:t>when one does </a:t>
                </a:r>
                <a:r>
                  <a:rPr lang="en-US" dirty="0"/>
                  <a:t>not take into account the gross capital </a:t>
                </a:r>
                <a:r>
                  <a:rPr lang="en-US" dirty="0" smtClean="0"/>
                  <a:t>flow, corresponds </a:t>
                </a:r>
                <a:r>
                  <a:rPr lang="en-US" dirty="0"/>
                  <a:t>to </a:t>
                </a:r>
                <a:r>
                  <a:rPr lang="en-US" dirty="0" smtClean="0"/>
                  <a:t>the valuation effect. </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r="-1159" b="-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37</a:t>
            </a:fld>
            <a:endParaRPr lang="pt-BR"/>
          </a:p>
        </p:txBody>
      </p:sp>
      <p:sp>
        <p:nvSpPr>
          <p:cNvPr id="4" name="Titre 3"/>
          <p:cNvSpPr>
            <a:spLocks noGrp="1"/>
          </p:cNvSpPr>
          <p:nvPr>
            <p:ph type="title"/>
          </p:nvPr>
        </p:nvSpPr>
        <p:spPr/>
        <p:txBody>
          <a:bodyPr/>
          <a:lstStyle/>
          <a:p>
            <a:r>
              <a:rPr lang="fr-FR" dirty="0" err="1" smtClean="0"/>
              <a:t>Valuation</a:t>
            </a:r>
            <a:r>
              <a:rPr lang="fr-FR" dirty="0" smtClean="0"/>
              <a:t> </a:t>
            </a:r>
            <a:r>
              <a:rPr lang="fr-FR" dirty="0" err="1" smtClean="0"/>
              <a:t>Effect</a:t>
            </a:r>
            <a:endParaRPr lang="en-US" dirty="0"/>
          </a:p>
        </p:txBody>
      </p:sp>
    </p:spTree>
    <p:extLst>
      <p:ext uri="{BB962C8B-B14F-4D97-AF65-F5344CB8AC3E}">
        <p14:creationId xmlns:p14="http://schemas.microsoft.com/office/powerpoint/2010/main" val="25591879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Intuition: </a:t>
            </a:r>
          </a:p>
          <a:p>
            <a:pPr lvl="1"/>
            <a:r>
              <a:rPr lang="en-US" dirty="0" smtClean="0"/>
              <a:t>CA balance = the </a:t>
            </a:r>
            <a:r>
              <a:rPr lang="en-US" dirty="0"/>
              <a:t>balance of the purchase and sale of assets with the rest of the world, but does not take into account eventual changes in the value of assets either held or sold by the country</a:t>
            </a:r>
            <a:r>
              <a:rPr lang="en-US" dirty="0" smtClean="0"/>
              <a:t>. </a:t>
            </a:r>
          </a:p>
          <a:p>
            <a:pPr lvl="1"/>
            <a:endParaRPr lang="en-US" dirty="0" smtClean="0"/>
          </a:p>
          <a:p>
            <a:pPr lvl="1"/>
            <a:r>
              <a:rPr lang="en-US" dirty="0" smtClean="0"/>
              <a:t>Nevertheless, </a:t>
            </a:r>
            <a:r>
              <a:rPr lang="en-US" dirty="0"/>
              <a:t>changes in the value of assets affect the net indebtedness of the country, or in other words, its NIIP.</a:t>
            </a:r>
            <a:endParaRPr lang="en-US" dirty="0" smtClean="0"/>
          </a:p>
          <a:p>
            <a:endParaRPr lang="en-US" dirty="0" smtClean="0"/>
          </a:p>
          <a:p>
            <a:pPr lvl="1"/>
            <a:r>
              <a:rPr lang="en-US" dirty="0" smtClean="0"/>
              <a:t>The </a:t>
            </a:r>
            <a:r>
              <a:rPr lang="en-US" dirty="0"/>
              <a:t>value of gross foreign debt varies </a:t>
            </a:r>
            <a:r>
              <a:rPr lang="en-US" dirty="0" smtClean="0"/>
              <a:t>with changes </a:t>
            </a:r>
            <a:r>
              <a:rPr lang="en-US" dirty="0"/>
              <a:t>in the exchange rate, given that it is denominated in domestic currency and its value in the equation is measured in dollars. </a:t>
            </a:r>
            <a:endParaRPr lang="en-US" dirty="0" smtClean="0"/>
          </a:p>
          <a:p>
            <a:pPr lvl="1"/>
            <a:endParaRPr lang="en-US" dirty="0" smtClean="0"/>
          </a:p>
          <a:p>
            <a:pPr lvl="1"/>
            <a:r>
              <a:rPr lang="en-US" dirty="0" smtClean="0"/>
              <a:t>Exchange </a:t>
            </a:r>
            <a:r>
              <a:rPr lang="en-US" dirty="0"/>
              <a:t>rate depreciation </a:t>
            </a:r>
            <a:r>
              <a:rPr lang="en-US" dirty="0" smtClean="0"/>
              <a:t>=&gt; lower value </a:t>
            </a:r>
            <a:r>
              <a:rPr lang="en-US" dirty="0"/>
              <a:t>in dollars of the debt denominated in domestic </a:t>
            </a:r>
            <a:r>
              <a:rPr lang="en-US" dirty="0" smtClean="0"/>
              <a:t>currency =&gt; lower net foreign indebtedness</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38</a:t>
            </a:fld>
            <a:endParaRPr lang="pt-BR"/>
          </a:p>
        </p:txBody>
      </p:sp>
      <p:sp>
        <p:nvSpPr>
          <p:cNvPr id="4" name="Titre 3"/>
          <p:cNvSpPr>
            <a:spLocks noGrp="1"/>
          </p:cNvSpPr>
          <p:nvPr>
            <p:ph type="title"/>
          </p:nvPr>
        </p:nvSpPr>
        <p:spPr/>
        <p:txBody>
          <a:bodyPr/>
          <a:lstStyle/>
          <a:p>
            <a:r>
              <a:rPr lang="fr-FR" dirty="0" err="1" smtClean="0"/>
              <a:t>Valuation</a:t>
            </a:r>
            <a:r>
              <a:rPr lang="fr-FR" dirty="0" smtClean="0"/>
              <a:t> </a:t>
            </a:r>
            <a:r>
              <a:rPr lang="fr-FR" dirty="0" err="1" smtClean="0"/>
              <a:t>Effect</a:t>
            </a:r>
            <a:r>
              <a:rPr lang="fr-FR" dirty="0" smtClean="0"/>
              <a:t>: Intuition</a:t>
            </a:r>
            <a:endParaRPr lang="en-US" dirty="0"/>
          </a:p>
        </p:txBody>
      </p:sp>
    </p:spTree>
    <p:extLst>
      <p:ext uri="{BB962C8B-B14F-4D97-AF65-F5344CB8AC3E}">
        <p14:creationId xmlns:p14="http://schemas.microsoft.com/office/powerpoint/2010/main" val="37385068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pPr marL="45720" indent="0">
                  <a:buNone/>
                </a:pPr>
                <a:r>
                  <a:rPr lang="en-US" b="1" dirty="0" smtClean="0"/>
                  <a:t>The US valuation effect</a:t>
                </a:r>
              </a:p>
              <a:p>
                <a:endParaRPr lang="en-US" dirty="0" smtClean="0"/>
              </a:p>
              <a:p>
                <a:r>
                  <a:rPr lang="en-US" dirty="0" smtClean="0"/>
                  <a:t>For the US case, we </a:t>
                </a:r>
                <a:r>
                  <a:rPr lang="en-US" dirty="0"/>
                  <a:t>measured the current account in dollars, with its credit denominated in foreign currency, and defined the exchange </a:t>
                </a:r>
                <a:r>
                  <a:rPr lang="en-US" dirty="0" smtClean="0"/>
                  <a:t>rate </a:t>
                </a:r>
                <a:r>
                  <a:rPr lang="en-US" dirty="0"/>
                  <a:t>as the foreign currency in relation to the dollar. </a:t>
                </a:r>
                <a:endParaRPr lang="en-US" dirty="0" smtClean="0"/>
              </a:p>
              <a:p>
                <a:endParaRPr lang="en-US" dirty="0" smtClean="0"/>
              </a:p>
              <a:p>
                <a:r>
                  <a:rPr lang="en-US" dirty="0" smtClean="0"/>
                  <a:t>The </a:t>
                </a:r>
                <a:r>
                  <a:rPr lang="en-US" dirty="0"/>
                  <a:t>balance of payments </a:t>
                </a:r>
                <a:r>
                  <a:rPr lang="en-US" dirty="0" smtClean="0"/>
                  <a:t>for </a:t>
                </a:r>
                <a:r>
                  <a:rPr lang="en-US" dirty="0"/>
                  <a:t>the United States can be written as:</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d>
                        <m:dPr>
                          <m:ctrlPr>
                            <a:rPr lang="en-US" i="1">
                              <a:latin typeface="Cambria Math"/>
                            </a:rPr>
                          </m:ctrlPr>
                        </m:dPr>
                        <m:e>
                          <m:sSub>
                            <m:sSubPr>
                              <m:ctrlPr>
                                <a:rPr lang="en-US" i="1">
                                  <a:latin typeface="Cambria Math"/>
                                </a:rPr>
                              </m:ctrlPr>
                            </m:sSubPr>
                            <m:e>
                              <m:f>
                                <m:fPr>
                                  <m:ctrlPr>
                                    <a:rPr lang="en-US" i="1">
                                      <a:latin typeface="Cambria Math"/>
                                    </a:rPr>
                                  </m:ctrlPr>
                                </m:fPr>
                                <m:num>
                                  <m:sSubSup>
                                    <m:sSubSupPr>
                                      <m:ctrlPr>
                                        <a:rPr lang="en-US" i="1">
                                          <a:latin typeface="Cambria Math"/>
                                        </a:rPr>
                                      </m:ctrlPr>
                                    </m:sSubSupPr>
                                    <m:e>
                                      <m:r>
                                        <m:rPr>
                                          <m:sty m:val="p"/>
                                        </m:rPr>
                                        <a:rPr lang="en-US">
                                          <a:latin typeface="Cambria Math" panose="02040503050406030204" pitchFamily="18" charset="0"/>
                                        </a:rPr>
                                        <m:t>S</m:t>
                                      </m:r>
                                    </m:e>
                                    <m:sub>
                                      <m:r>
                                        <a:rPr lang="en-US" i="1">
                                          <a:latin typeface="Cambria Math" panose="02040503050406030204" pitchFamily="18" charset="0"/>
                                        </a:rPr>
                                        <m:t>𝑡</m:t>
                                      </m:r>
                                    </m:sub>
                                    <m:sup>
                                      <m:r>
                                        <a:rPr lang="en-US" i="1">
                                          <a:latin typeface="Cambria Math" panose="02040503050406030204" pitchFamily="18" charset="0"/>
                                        </a:rPr>
                                        <m:t>𝑈𝑆</m:t>
                                      </m:r>
                                    </m:sup>
                                  </m:sSubSup>
                                </m:num>
                                <m:den>
                                  <m:sSubSup>
                                    <m:sSubSupPr>
                                      <m:ctrlPr>
                                        <a:rPr lang="en-US" i="1">
                                          <a:latin typeface="Cambria Math"/>
                                        </a:rPr>
                                      </m:ctrlPr>
                                    </m:sSubSup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𝑈𝑆</m:t>
                                      </m:r>
                                    </m:sup>
                                  </m:sSubSup>
                                </m:den>
                              </m:f>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𝐷</m:t>
                              </m:r>
                            </m:e>
                            <m:sub>
                              <m:r>
                                <a:rPr lang="en-US" i="1">
                                  <a:latin typeface="Cambria Math" panose="02040503050406030204" pitchFamily="18" charset="0"/>
                                </a:rPr>
                                <m:t>𝑡</m:t>
                              </m:r>
                            </m:sub>
                          </m:sSub>
                        </m:e>
                      </m:d>
                      <m:r>
                        <a:rPr lang="en-US" i="1">
                          <a:latin typeface="Cambria Math" panose="02040503050406030204" pitchFamily="18" charset="0"/>
                        </a:rPr>
                        <m:t>.</m:t>
                      </m:r>
                    </m:oMath>
                  </m:oMathPara>
                </a14:m>
                <a:endParaRPr lang="en-US" dirty="0"/>
              </a:p>
              <a:p>
                <a:endParaRPr lang="en-US" dirty="0"/>
              </a:p>
              <a:p>
                <a:endParaRPr lang="en-US" dirty="0" smtClean="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l="-145"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39</a:t>
            </a:fld>
            <a:endParaRPr lang="pt-BR"/>
          </a:p>
        </p:txBody>
      </p:sp>
      <p:sp>
        <p:nvSpPr>
          <p:cNvPr id="4" name="Titre 3"/>
          <p:cNvSpPr>
            <a:spLocks noGrp="1"/>
          </p:cNvSpPr>
          <p:nvPr>
            <p:ph type="title"/>
          </p:nvPr>
        </p:nvSpPr>
        <p:spPr/>
        <p:txBody>
          <a:bodyPr/>
          <a:lstStyle/>
          <a:p>
            <a:r>
              <a:rPr lang="fr-FR" dirty="0" err="1" smtClean="0"/>
              <a:t>Valuation</a:t>
            </a:r>
            <a:r>
              <a:rPr lang="fr-FR" dirty="0" smtClean="0"/>
              <a:t> </a:t>
            </a:r>
            <a:r>
              <a:rPr lang="fr-FR" dirty="0" err="1" smtClean="0"/>
              <a:t>Effect</a:t>
            </a:r>
            <a:r>
              <a:rPr lang="fr-FR" dirty="0" smtClean="0"/>
              <a:t>: US</a:t>
            </a:r>
            <a:endParaRPr lang="en-US" dirty="0"/>
          </a:p>
        </p:txBody>
      </p:sp>
    </p:spTree>
    <p:extLst>
      <p:ext uri="{BB962C8B-B14F-4D97-AF65-F5344CB8AC3E}">
        <p14:creationId xmlns:p14="http://schemas.microsoft.com/office/powerpoint/2010/main" val="4024426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lnSpcReduction="10000"/>
          </a:bodyPr>
          <a:lstStyle/>
          <a:p>
            <a:pPr marL="45720" indent="0">
              <a:buNone/>
            </a:pPr>
            <a:r>
              <a:rPr lang="en-US" b="1" dirty="0" smtClean="0"/>
              <a:t>Prediction</a:t>
            </a:r>
          </a:p>
          <a:p>
            <a:endParaRPr lang="en-US" dirty="0" smtClean="0"/>
          </a:p>
          <a:p>
            <a:r>
              <a:rPr lang="en-US" dirty="0" smtClean="0"/>
              <a:t>agents </a:t>
            </a:r>
            <a:r>
              <a:rPr lang="en-US" dirty="0"/>
              <a:t>would notice the growing risk of insolvency of American papers and deny financing American debt at low </a:t>
            </a:r>
            <a:r>
              <a:rPr lang="en-US" dirty="0" smtClean="0"/>
              <a:t>rates </a:t>
            </a:r>
          </a:p>
          <a:p>
            <a:pPr marL="365760" lvl="1" indent="0">
              <a:buNone/>
            </a:pPr>
            <a:r>
              <a:rPr lang="en-US" dirty="0" smtClean="0"/>
              <a:t>=&gt; higher financing </a:t>
            </a:r>
            <a:r>
              <a:rPr lang="en-US" dirty="0"/>
              <a:t>costs for the </a:t>
            </a:r>
            <a:r>
              <a:rPr lang="en-US" dirty="0" smtClean="0"/>
              <a:t>economy </a:t>
            </a:r>
          </a:p>
          <a:p>
            <a:pPr marL="365760" lvl="1" indent="0">
              <a:buNone/>
            </a:pPr>
            <a:r>
              <a:rPr lang="en-US" dirty="0" smtClean="0"/>
              <a:t>=</a:t>
            </a:r>
            <a:r>
              <a:rPr lang="fr-FR" dirty="0" smtClean="0"/>
              <a:t>&gt; </a:t>
            </a:r>
            <a:r>
              <a:rPr lang="fr-FR" dirty="0" err="1" smtClean="0"/>
              <a:t>lower</a:t>
            </a:r>
            <a:r>
              <a:rPr lang="fr-FR" dirty="0" smtClean="0"/>
              <a:t> </a:t>
            </a:r>
            <a:r>
              <a:rPr lang="en-US" dirty="0" smtClean="0"/>
              <a:t>consumption </a:t>
            </a:r>
            <a:r>
              <a:rPr lang="en-US" dirty="0"/>
              <a:t>and investments </a:t>
            </a:r>
            <a:r>
              <a:rPr lang="en-US" dirty="0" smtClean="0"/>
              <a:t>=&gt; recession</a:t>
            </a:r>
            <a:r>
              <a:rPr lang="en-US" dirty="0"/>
              <a:t>. </a:t>
            </a:r>
            <a:endParaRPr lang="en-US" dirty="0" smtClean="0"/>
          </a:p>
          <a:p>
            <a:endParaRPr lang="en-US" dirty="0"/>
          </a:p>
          <a:p>
            <a:r>
              <a:rPr lang="en-US" dirty="0" smtClean="0"/>
              <a:t>The </a:t>
            </a:r>
            <a:r>
              <a:rPr lang="en-US" dirty="0"/>
              <a:t>reduction in capital </a:t>
            </a:r>
            <a:r>
              <a:rPr lang="en-US" dirty="0" smtClean="0"/>
              <a:t>inflow, </a:t>
            </a:r>
            <a:r>
              <a:rPr lang="en-US" dirty="0"/>
              <a:t>in turn, would lead to a depreciation of the dollar. </a:t>
            </a:r>
            <a:endParaRPr lang="en-US" dirty="0" smtClean="0"/>
          </a:p>
          <a:p>
            <a:endParaRPr lang="en-US" dirty="0"/>
          </a:p>
          <a:p>
            <a:r>
              <a:rPr lang="en-US" dirty="0" smtClean="0"/>
              <a:t>The </a:t>
            </a:r>
            <a:r>
              <a:rPr lang="en-US" dirty="0"/>
              <a:t>fall in domestic </a:t>
            </a:r>
            <a:r>
              <a:rPr lang="en-US" dirty="0" smtClean="0"/>
              <a:t>absorption + the exchange </a:t>
            </a:r>
            <a:r>
              <a:rPr lang="en-US" dirty="0"/>
              <a:t>rate </a:t>
            </a:r>
            <a:r>
              <a:rPr lang="en-US" dirty="0" smtClean="0"/>
              <a:t>depreciation =&gt; reduction in the </a:t>
            </a:r>
            <a:r>
              <a:rPr lang="en-US" dirty="0"/>
              <a:t>current-account deficit</a:t>
            </a:r>
            <a:r>
              <a:rPr lang="en-US" dirty="0" smtClean="0"/>
              <a:t>.</a:t>
            </a:r>
            <a:endParaRPr lang="en-US" dirty="0"/>
          </a:p>
        </p:txBody>
      </p:sp>
      <p:sp>
        <p:nvSpPr>
          <p:cNvPr id="2" name="Título 1"/>
          <p:cNvSpPr>
            <a:spLocks noGrp="1"/>
          </p:cNvSpPr>
          <p:nvPr>
            <p:ph type="title"/>
          </p:nvPr>
        </p:nvSpPr>
        <p:spPr/>
        <p:txBody>
          <a:bodyPr/>
          <a:lstStyle/>
          <a:p>
            <a:r>
              <a:rPr lang="pt-BR" dirty="0" err="1" smtClean="0"/>
              <a:t>Introduction</a:t>
            </a:r>
            <a:endParaRPr lang="pt-BR" dirty="0"/>
          </a:p>
        </p:txBody>
      </p:sp>
      <p:sp>
        <p:nvSpPr>
          <p:cNvPr id="4" name="Espaço Reservado para Número de Slide 3"/>
          <p:cNvSpPr>
            <a:spLocks noGrp="1"/>
          </p:cNvSpPr>
          <p:nvPr>
            <p:ph type="sldNum" sz="quarter" idx="12"/>
          </p:nvPr>
        </p:nvSpPr>
        <p:spPr/>
        <p:txBody>
          <a:bodyPr/>
          <a:lstStyle/>
          <a:p>
            <a:fld id="{D2D54FD4-E6A3-4A1F-8C5C-1619D1E75EAA}" type="slidenum">
              <a:rPr lang="pt-BR" smtClean="0"/>
              <a:t>4</a:t>
            </a:fld>
            <a:endParaRPr lang="pt-BR"/>
          </a:p>
        </p:txBody>
      </p:sp>
    </p:spTree>
    <p:extLst>
      <p:ext uri="{BB962C8B-B14F-4D97-AF65-F5344CB8AC3E}">
        <p14:creationId xmlns:p14="http://schemas.microsoft.com/office/powerpoint/2010/main" val="28877374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dirty="0" smtClean="0"/>
                  <a:t>Using </a:t>
                </a:r>
                <a:r>
                  <a:rPr lang="en-US" dirty="0"/>
                  <a:t>the above equation, the NIIP variation is:</a:t>
                </a:r>
              </a:p>
              <a:p>
                <a:pPr marL="45720" indent="0">
                  <a:buNone/>
                </a:pPr>
                <a:endParaRPr lang="en-US" i="1" dirty="0" smtClean="0">
                  <a:latin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a:rPr>
                          </m:ctrlPr>
                        </m:dPr>
                        <m:e>
                          <m:f>
                            <m:fPr>
                              <m:ctrlPr>
                                <a:rPr lang="en-US" i="1">
                                  <a:latin typeface="Cambria Math"/>
                                </a:rPr>
                              </m:ctrlPr>
                            </m:fPr>
                            <m:num>
                              <m:sSubSup>
                                <m:sSubSupPr>
                                  <m:ctrlPr>
                                    <a:rPr lang="en-US" i="1">
                                      <a:latin typeface="Cambria Math"/>
                                    </a:rPr>
                                  </m:ctrlPr>
                                </m:sSubSupPr>
                                <m:e>
                                  <m:r>
                                    <m:rPr>
                                      <m:sty m:val="p"/>
                                    </m:rPr>
                                    <a:rPr lang="en-US">
                                      <a:latin typeface="Cambria Math" panose="02040503050406030204" pitchFamily="18" charset="0"/>
                                    </a:rPr>
                                    <m:t>S</m:t>
                                  </m:r>
                                </m:e>
                                <m:sub>
                                  <m:r>
                                    <a:rPr lang="en-US" i="1">
                                      <a:latin typeface="Cambria Math" panose="02040503050406030204" pitchFamily="18" charset="0"/>
                                    </a:rPr>
                                    <m:t>𝑡</m:t>
                                  </m:r>
                                </m:sub>
                                <m:sup>
                                  <m:r>
                                    <a:rPr lang="en-US" i="1">
                                      <a:latin typeface="Cambria Math" panose="02040503050406030204" pitchFamily="18" charset="0"/>
                                    </a:rPr>
                                    <m:t>𝑈𝑆</m:t>
                                  </m:r>
                                </m:sup>
                              </m:sSubSup>
                            </m:num>
                            <m:den>
                              <m:sSubSup>
                                <m:sSubSupPr>
                                  <m:ctrlPr>
                                    <a:rPr lang="en-US" i="1">
                                      <a:latin typeface="Cambria Math"/>
                                    </a:rPr>
                                  </m:ctrlPr>
                                </m:sSubSup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𝑈𝑆</m:t>
                                  </m:r>
                                </m:sup>
                              </m:sSubSup>
                            </m:den>
                          </m:f>
                          <m:r>
                            <a:rPr lang="en-US" i="1">
                              <a:latin typeface="Cambria Math" panose="02040503050406030204" pitchFamily="18" charset="0"/>
                            </a:rPr>
                            <m:t>−1</m:t>
                          </m:r>
                        </m:e>
                      </m:d>
                      <m:sSub>
                        <m:sSubPr>
                          <m:ctrlPr>
                            <a:rPr lang="en-US" i="1">
                              <a:latin typeface="Cambria Math"/>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oMath>
                  </m:oMathPara>
                </a14:m>
                <a:endParaRPr lang="en-US" dirty="0"/>
              </a:p>
              <a:p>
                <a:endParaRPr lang="en-US" dirty="0" smtClean="0"/>
              </a:p>
              <a:p>
                <a:pPr lvl="1"/>
                <a:r>
                  <a:rPr lang="en-US" dirty="0" smtClean="0"/>
                  <a:t>A depreciation </a:t>
                </a:r>
                <a:r>
                  <a:rPr lang="en-US" dirty="0"/>
                  <a:t>of the dollar, </a:t>
                </a:r>
                <a14:m>
                  <m:oMath xmlns:m="http://schemas.openxmlformats.org/officeDocument/2006/math">
                    <m:f>
                      <m:fPr>
                        <m:ctrlPr>
                          <a:rPr lang="en-US" i="1">
                            <a:latin typeface="Cambria Math"/>
                          </a:rPr>
                        </m:ctrlPr>
                      </m:fPr>
                      <m:num>
                        <m:sSubSup>
                          <m:sSubSupPr>
                            <m:ctrlPr>
                              <a:rPr lang="en-US" i="1">
                                <a:latin typeface="Cambria Math"/>
                              </a:rPr>
                            </m:ctrlPr>
                          </m:sSubSupPr>
                          <m:e>
                            <m:r>
                              <m:rPr>
                                <m:sty m:val="p"/>
                              </m:rPr>
                              <a:rPr lang="en-US">
                                <a:latin typeface="Cambria Math" panose="02040503050406030204" pitchFamily="18" charset="0"/>
                              </a:rPr>
                              <m:t>S</m:t>
                            </m:r>
                          </m:e>
                          <m:sub>
                            <m:r>
                              <a:rPr lang="en-US" i="1">
                                <a:latin typeface="Cambria Math" panose="02040503050406030204" pitchFamily="18" charset="0"/>
                              </a:rPr>
                              <m:t>𝑡</m:t>
                            </m:r>
                          </m:sub>
                          <m:sup>
                            <m:r>
                              <a:rPr lang="en-US" i="1">
                                <a:latin typeface="Cambria Math" panose="02040503050406030204" pitchFamily="18" charset="0"/>
                              </a:rPr>
                              <m:t>𝑈𝑆</m:t>
                            </m:r>
                          </m:sup>
                        </m:sSubSup>
                      </m:num>
                      <m:den>
                        <m:sSubSup>
                          <m:sSubSupPr>
                            <m:ctrlPr>
                              <a:rPr lang="en-US" i="1">
                                <a:latin typeface="Cambria Math"/>
                              </a:rPr>
                            </m:ctrlPr>
                          </m:sSubSup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𝑈𝑆</m:t>
                            </m:r>
                          </m:sup>
                        </m:sSubSup>
                      </m:den>
                    </m:f>
                    <m:r>
                      <a:rPr lang="en-US" i="1">
                        <a:latin typeface="Cambria Math" panose="02040503050406030204" pitchFamily="18" charset="0"/>
                      </a:rPr>
                      <m:t>&lt;1</m:t>
                    </m:r>
                  </m:oMath>
                </a14:m>
                <a:r>
                  <a:rPr lang="en-US" dirty="0"/>
                  <a:t>, has a positive effect on the NIIP. </a:t>
                </a:r>
                <a:endParaRPr lang="en-US" dirty="0" smtClean="0"/>
              </a:p>
              <a:p>
                <a:endParaRPr lang="en-US" dirty="0" smtClean="0"/>
              </a:p>
              <a:p>
                <a:r>
                  <a:rPr lang="en-US" dirty="0" smtClean="0"/>
                  <a:t>US in </a:t>
                </a:r>
                <a:r>
                  <a:rPr lang="en-US" dirty="0"/>
                  <a:t>the </a:t>
                </a:r>
                <a:r>
                  <a:rPr lang="en-US" dirty="0" smtClean="0"/>
                  <a:t>2000s: </a:t>
                </a:r>
                <a:r>
                  <a:rPr lang="en-US" dirty="0"/>
                  <a:t>the depreciation of the dollar </a:t>
                </a:r>
                <a:r>
                  <a:rPr lang="en-US" dirty="0" smtClean="0"/>
                  <a:t>increased </a:t>
                </a:r>
                <a:r>
                  <a:rPr lang="en-US" dirty="0"/>
                  <a:t>the value in dollars of the American credit denominated in foreign </a:t>
                </a:r>
                <a:r>
                  <a:rPr lang="en-US" dirty="0" smtClean="0"/>
                  <a:t>currency</a:t>
                </a:r>
              </a:p>
              <a:p>
                <a:pPr lvl="1"/>
                <a:r>
                  <a:rPr lang="en-US" dirty="0" smtClean="0"/>
                  <a:t>The </a:t>
                </a:r>
                <a:r>
                  <a:rPr lang="en-US" dirty="0"/>
                  <a:t>accumulation of debt with the rest of the world was thus less than the </a:t>
                </a:r>
                <a:r>
                  <a:rPr lang="en-US" dirty="0" smtClean="0"/>
                  <a:t>CA deficits accumulated </a:t>
                </a:r>
                <a:r>
                  <a:rPr lang="en-US" dirty="0"/>
                  <a:t>by the country.</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r="-123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40</a:t>
            </a:fld>
            <a:endParaRPr lang="pt-BR"/>
          </a:p>
        </p:txBody>
      </p:sp>
      <p:sp>
        <p:nvSpPr>
          <p:cNvPr id="4" name="Titre 3"/>
          <p:cNvSpPr>
            <a:spLocks noGrp="1"/>
          </p:cNvSpPr>
          <p:nvPr>
            <p:ph type="title"/>
          </p:nvPr>
        </p:nvSpPr>
        <p:spPr/>
        <p:txBody>
          <a:bodyPr/>
          <a:lstStyle/>
          <a:p>
            <a:r>
              <a:rPr lang="fr-FR" dirty="0" err="1" smtClean="0"/>
              <a:t>Valuation</a:t>
            </a:r>
            <a:r>
              <a:rPr lang="fr-FR" dirty="0" smtClean="0"/>
              <a:t> </a:t>
            </a:r>
            <a:r>
              <a:rPr lang="fr-FR" dirty="0" err="1" smtClean="0"/>
              <a:t>Effect</a:t>
            </a:r>
            <a:r>
              <a:rPr lang="fr-FR" dirty="0" smtClean="0"/>
              <a:t>: the US</a:t>
            </a:r>
            <a:endParaRPr lang="en-US" dirty="0"/>
          </a:p>
        </p:txBody>
      </p:sp>
    </p:spTree>
    <p:extLst>
      <p:ext uri="{BB962C8B-B14F-4D97-AF65-F5344CB8AC3E}">
        <p14:creationId xmlns:p14="http://schemas.microsoft.com/office/powerpoint/2010/main" val="27559814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Debt </a:t>
            </a:r>
            <a:r>
              <a:rPr lang="en-US" dirty="0"/>
              <a:t>securities </a:t>
            </a:r>
            <a:r>
              <a:rPr lang="en-US" dirty="0" smtClean="0"/>
              <a:t>transactions: face </a:t>
            </a:r>
            <a:r>
              <a:rPr lang="en-US" dirty="0"/>
              <a:t>value is always constant in the currency in which they are denominated. </a:t>
            </a:r>
            <a:endParaRPr lang="en-US" dirty="0" smtClean="0"/>
          </a:p>
          <a:p>
            <a:pPr lvl="1"/>
            <a:r>
              <a:rPr lang="en-US" dirty="0" smtClean="0"/>
              <a:t>Their </a:t>
            </a:r>
            <a:r>
              <a:rPr lang="en-US" dirty="0"/>
              <a:t>value can only be changed due to exchange rate </a:t>
            </a:r>
            <a:r>
              <a:rPr lang="en-US" dirty="0" smtClean="0"/>
              <a:t>variations, </a:t>
            </a:r>
            <a:r>
              <a:rPr lang="en-US" dirty="0"/>
              <a:t>when measured in a currency different from their </a:t>
            </a:r>
            <a:r>
              <a:rPr lang="en-US" dirty="0" smtClean="0"/>
              <a:t>denomination </a:t>
            </a:r>
          </a:p>
          <a:p>
            <a:endParaRPr lang="en-US" dirty="0" smtClean="0"/>
          </a:p>
          <a:p>
            <a:r>
              <a:rPr lang="en-US" dirty="0" smtClean="0"/>
              <a:t>There are, however, other assets traded besides debt</a:t>
            </a:r>
          </a:p>
          <a:p>
            <a:pPr lvl="1"/>
            <a:r>
              <a:rPr lang="en-US" dirty="0"/>
              <a:t>F</a:t>
            </a:r>
            <a:r>
              <a:rPr lang="en-US" dirty="0" smtClean="0"/>
              <a:t>oreign direct investment: value is associated with the value of the company, which can change over time.</a:t>
            </a:r>
          </a:p>
          <a:p>
            <a:pPr lvl="1"/>
            <a:r>
              <a:rPr lang="en-US" dirty="0" smtClean="0"/>
              <a:t>Stock market equities: price changes according </a:t>
            </a:r>
            <a:r>
              <a:rPr lang="en-US" dirty="0"/>
              <a:t>to negotiations on the stock market. </a:t>
            </a:r>
            <a:endParaRPr lang="en-US" dirty="0" smtClean="0"/>
          </a:p>
          <a:p>
            <a:endParaRPr lang="en-US" dirty="0" smtClean="0"/>
          </a:p>
          <a:p>
            <a:r>
              <a:rPr lang="en-US" dirty="0" smtClean="0"/>
              <a:t>For such assets, </a:t>
            </a:r>
            <a:r>
              <a:rPr lang="en-US" dirty="0"/>
              <a:t>the valuation effect can occur independently of exchange rate variations.</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41</a:t>
            </a:fld>
            <a:endParaRPr lang="pt-BR"/>
          </a:p>
        </p:txBody>
      </p:sp>
      <p:sp>
        <p:nvSpPr>
          <p:cNvPr id="4" name="Titre 3"/>
          <p:cNvSpPr>
            <a:spLocks noGrp="1"/>
          </p:cNvSpPr>
          <p:nvPr>
            <p:ph type="title"/>
          </p:nvPr>
        </p:nvSpPr>
        <p:spPr/>
        <p:txBody>
          <a:bodyPr/>
          <a:lstStyle/>
          <a:p>
            <a:r>
              <a:rPr lang="en-US" dirty="0"/>
              <a:t>Direct Investment and Stock Market </a:t>
            </a:r>
            <a:r>
              <a:rPr lang="en-US" dirty="0" smtClean="0"/>
              <a:t>Investment</a:t>
            </a:r>
            <a:endParaRPr lang="en-US" dirty="0"/>
          </a:p>
        </p:txBody>
      </p:sp>
    </p:spTree>
    <p:extLst>
      <p:ext uri="{BB962C8B-B14F-4D97-AF65-F5344CB8AC3E}">
        <p14:creationId xmlns:p14="http://schemas.microsoft.com/office/powerpoint/2010/main" val="21646842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Let us consider </a:t>
                </a:r>
                <a:r>
                  <a:rPr lang="en-US" dirty="0"/>
                  <a:t>a case where the assets and current account are denominated in the same currency, so as to abstract exchange variations. </a:t>
                </a:r>
                <a:endParaRPr lang="en-US" dirty="0" smtClean="0"/>
              </a:p>
              <a:p>
                <a:endParaRPr lang="fr-FR" dirty="0"/>
              </a:p>
              <a:p>
                <a:r>
                  <a:rPr lang="en-US" dirty="0"/>
                  <a:t>The NIIP is </a:t>
                </a:r>
                <a:r>
                  <a:rPr lang="en-US" dirty="0" smtClean="0"/>
                  <a:t>represented </a:t>
                </a:r>
                <a:r>
                  <a:rPr lang="en-US" dirty="0"/>
                  <a:t>by</a:t>
                </a:r>
                <a:r>
                  <a:rPr lang="en-US" dirty="0" smtClean="0"/>
                  <a:t>:</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𝐹</m:t>
                          </m:r>
                        </m:e>
                        <m:sub>
                          <m:r>
                            <a:rPr lang="en-US" i="1">
                              <a:latin typeface="Cambria Math" panose="02040503050406030204" pitchFamily="18" charset="0"/>
                            </a:rPr>
                            <m:t>𝑡</m:t>
                          </m:r>
                        </m:sub>
                        <m:sup>
                          <m:r>
                            <a:rPr lang="en-US" i="1">
                              <a:latin typeface="Cambria Math" panose="02040503050406030204" pitchFamily="18" charset="0"/>
                            </a:rPr>
                            <m:t>𝑇</m:t>
                          </m:r>
                        </m:sup>
                      </m:sSubSup>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𝐷</m:t>
                          </m:r>
                        </m:e>
                        <m:sub>
                          <m:r>
                            <a:rPr lang="en-US" i="1">
                              <a:latin typeface="Cambria Math" panose="02040503050406030204" pitchFamily="18" charset="0"/>
                            </a:rPr>
                            <m:t>𝑡</m:t>
                          </m:r>
                        </m:sub>
                        <m:sup>
                          <m:r>
                            <a:rPr lang="en-US" i="1">
                              <a:latin typeface="Cambria Math" panose="02040503050406030204" pitchFamily="18" charset="0"/>
                            </a:rPr>
                            <m:t>𝑇</m:t>
                          </m:r>
                        </m:sup>
                      </m:sSubSup>
                    </m:oMath>
                  </m:oMathPara>
                </a14:m>
                <a:endParaRPr lang="en-US" dirty="0" smtClean="0"/>
              </a:p>
              <a:p>
                <a:endParaRPr lang="en-US" dirty="0"/>
              </a:p>
              <a:p>
                <a:pPr lvl="1"/>
                <a14:m>
                  <m:oMath xmlns:m="http://schemas.openxmlformats.org/officeDocument/2006/math">
                    <m:sSubSup>
                      <m:sSubSupPr>
                        <m:ctrlPr>
                          <a:rPr lang="en-US" i="1">
                            <a:latin typeface="Cambria Math"/>
                          </a:rPr>
                        </m:ctrlPr>
                      </m:sSubSupPr>
                      <m:e>
                        <m:r>
                          <a:rPr lang="en-US" i="1">
                            <a:latin typeface="Cambria Math" panose="02040503050406030204" pitchFamily="18" charset="0"/>
                          </a:rPr>
                          <m:t>𝐷</m:t>
                        </m:r>
                      </m:e>
                      <m:sub>
                        <m:r>
                          <a:rPr lang="en-US" i="1">
                            <a:latin typeface="Cambria Math" panose="02040503050406030204" pitchFamily="18" charset="0"/>
                          </a:rPr>
                          <m:t>𝑡</m:t>
                        </m:r>
                      </m:sub>
                      <m:sup>
                        <m:r>
                          <a:rPr lang="en-US" i="1">
                            <a:latin typeface="Cambria Math" panose="02040503050406030204" pitchFamily="18" charset="0"/>
                          </a:rPr>
                          <m:t>𝑇</m:t>
                        </m:r>
                      </m:sup>
                    </m:sSubSup>
                  </m:oMath>
                </a14:m>
                <a:r>
                  <a:rPr lang="en-US" dirty="0" smtClean="0"/>
                  <a:t>: value of domestic assets retained by foreign </a:t>
                </a:r>
                <a:r>
                  <a:rPr lang="en-US" dirty="0"/>
                  <a:t>residents, </a:t>
                </a:r>
                <a:endParaRPr lang="en-US" dirty="0" smtClean="0"/>
              </a:p>
              <a:p>
                <a:pPr lvl="1"/>
                <a14:m>
                  <m:oMath xmlns:m="http://schemas.openxmlformats.org/officeDocument/2006/math">
                    <m:sSubSup>
                      <m:sSubSupPr>
                        <m:ctrlPr>
                          <a:rPr lang="en-US" i="1">
                            <a:latin typeface="Cambria Math"/>
                          </a:rPr>
                        </m:ctrlPr>
                      </m:sSubSupPr>
                      <m:e>
                        <m:r>
                          <a:rPr lang="en-US" i="1">
                            <a:latin typeface="Cambria Math" panose="02040503050406030204" pitchFamily="18" charset="0"/>
                          </a:rPr>
                          <m:t>𝐹</m:t>
                        </m:r>
                      </m:e>
                      <m:sub>
                        <m:r>
                          <a:rPr lang="en-US" i="1">
                            <a:latin typeface="Cambria Math" panose="02040503050406030204" pitchFamily="18" charset="0"/>
                          </a:rPr>
                          <m:t>𝑡</m:t>
                        </m:r>
                      </m:sub>
                      <m:sup>
                        <m:r>
                          <a:rPr lang="en-US" i="1">
                            <a:latin typeface="Cambria Math" panose="02040503050406030204" pitchFamily="18" charset="0"/>
                          </a:rPr>
                          <m:t>𝑇</m:t>
                        </m:r>
                      </m:sup>
                    </m:sSubSup>
                  </m:oMath>
                </a14:m>
                <a:r>
                  <a:rPr lang="en-US" dirty="0" smtClean="0"/>
                  <a:t>: value </a:t>
                </a:r>
                <a:r>
                  <a:rPr lang="en-US" dirty="0"/>
                  <a:t>of foreign assets retained by domestic </a:t>
                </a:r>
                <a:r>
                  <a:rPr lang="en-US" dirty="0" smtClean="0"/>
                  <a:t>residents</a:t>
                </a:r>
              </a:p>
              <a:p>
                <a:pPr lvl="1"/>
                <a:r>
                  <a:rPr lang="en-US" dirty="0" smtClean="0"/>
                  <a:t>superscript </a:t>
                </a:r>
                <a:r>
                  <a:rPr lang="en-US" i="1" dirty="0" smtClean="0"/>
                  <a:t>T:</a:t>
                </a:r>
                <a:r>
                  <a:rPr lang="en-US" dirty="0" smtClean="0"/>
                  <a:t> assets </a:t>
                </a:r>
                <a:r>
                  <a:rPr lang="en-US" dirty="0"/>
                  <a:t>whose price can vary over time, such as company stock transacted on the stock market or debt securities transacted on the secondary market. </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b="-138"/>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42</a:t>
            </a:fld>
            <a:endParaRPr lang="pt-BR"/>
          </a:p>
        </p:txBody>
      </p:sp>
      <p:sp>
        <p:nvSpPr>
          <p:cNvPr id="4" name="Titre 3"/>
          <p:cNvSpPr>
            <a:spLocks noGrp="1"/>
          </p:cNvSpPr>
          <p:nvPr>
            <p:ph type="title"/>
          </p:nvPr>
        </p:nvSpPr>
        <p:spPr/>
        <p:txBody>
          <a:bodyPr/>
          <a:lstStyle/>
          <a:p>
            <a:r>
              <a:rPr lang="en-US" dirty="0"/>
              <a:t>Direct Investment and Stock Market </a:t>
            </a:r>
            <a:r>
              <a:rPr lang="en-US" dirty="0" smtClean="0"/>
              <a:t>Investment</a:t>
            </a:r>
            <a:endParaRPr lang="en-US" dirty="0"/>
          </a:p>
        </p:txBody>
      </p:sp>
    </p:spTree>
    <p:extLst>
      <p:ext uri="{BB962C8B-B14F-4D97-AF65-F5344CB8AC3E}">
        <p14:creationId xmlns:p14="http://schemas.microsoft.com/office/powerpoint/2010/main" val="11434931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85000" lnSpcReduction="20000"/>
              </a:bodyPr>
              <a:lstStyle/>
              <a:p>
                <a:r>
                  <a:rPr lang="en-US" dirty="0" smtClean="0"/>
                  <a:t>Value = the </a:t>
                </a:r>
                <a:r>
                  <a:rPr lang="en-US" dirty="0"/>
                  <a:t>product of price and quantity. </a:t>
                </a:r>
                <a:endParaRPr lang="en-US" dirty="0" smtClean="0"/>
              </a:p>
              <a:p>
                <a:endParaRPr lang="en-US" dirty="0"/>
              </a:p>
              <a:p>
                <a:r>
                  <a:rPr lang="fr-FR" dirty="0"/>
                  <a:t>W</a:t>
                </a:r>
                <a:r>
                  <a:rPr lang="en-US" dirty="0" smtClean="0"/>
                  <a:t>e </a:t>
                </a:r>
                <a:r>
                  <a:rPr lang="en-US" dirty="0"/>
                  <a:t>have that:</a:t>
                </a:r>
              </a:p>
              <a:p>
                <a:endParaRPr lang="en-US" dirty="0"/>
              </a:p>
              <a:p>
                <a:pPr marL="45720" indent="0">
                  <a:buNone/>
                </a:pP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en-US" i="1">
                              <a:latin typeface="Cambria Math" panose="02040503050406030204" pitchFamily="18" charset="0"/>
                            </a:rPr>
                            <m:t>𝐷</m:t>
                          </m:r>
                        </m:e>
                        <m:sub>
                          <m:r>
                            <a:rPr lang="en-US" i="1">
                              <a:latin typeface="Cambria Math" panose="02040503050406030204" pitchFamily="18" charset="0"/>
                            </a:rPr>
                            <m:t>𝑡</m:t>
                          </m:r>
                        </m:sub>
                        <m:sup>
                          <m:r>
                            <a:rPr lang="en-US" i="1">
                              <a:latin typeface="Cambria Math" panose="02040503050406030204" pitchFamily="18" charset="0"/>
                            </a:rPr>
                            <m:t>𝑇</m:t>
                          </m:r>
                        </m:sup>
                      </m:sSubSup>
                      <m:r>
                        <a:rPr lang="en-US" i="1">
                          <a:latin typeface="Cambria Math" panose="02040503050406030204" pitchFamily="18" charset="0"/>
                        </a:rPr>
                        <m:t>≡</m:t>
                      </m:r>
                      <m:sSubSup>
                        <m:sSubSupPr>
                          <m:ctrlPr>
                            <a:rPr lang="en-US" i="1">
                              <a:latin typeface="Cambria Math"/>
                            </a:rPr>
                          </m:ctrlPr>
                        </m:sSubSupPr>
                        <m:e>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𝐷</m:t>
                              </m:r>
                            </m:sup>
                          </m:sSubSup>
                          <m:bar>
                            <m:barPr>
                              <m:pos m:val="top"/>
                              <m:ctrlPr>
                                <a:rPr lang="en-US" i="1">
                                  <a:latin typeface="Cambria Math"/>
                                </a:rPr>
                              </m:ctrlPr>
                            </m:barPr>
                            <m:e>
                              <m:r>
                                <a:rPr lang="en-US" i="1">
                                  <a:latin typeface="Cambria Math" panose="02040503050406030204" pitchFamily="18" charset="0"/>
                                </a:rPr>
                                <m:t>𝐷</m:t>
                              </m:r>
                            </m:e>
                          </m:bar>
                        </m:e>
                        <m:sub>
                          <m:r>
                            <a:rPr lang="en-US" i="1">
                              <a:latin typeface="Cambria Math" panose="02040503050406030204" pitchFamily="18" charset="0"/>
                            </a:rPr>
                            <m:t>𝑡</m:t>
                          </m:r>
                        </m:sub>
                        <m:sup>
                          <m:r>
                            <a:rPr lang="en-US" i="1">
                              <a:latin typeface="Cambria Math" panose="02040503050406030204" pitchFamily="18" charset="0"/>
                            </a:rPr>
                            <m:t>𝑇</m:t>
                          </m:r>
                        </m:sup>
                      </m:sSubSup>
                      <m:r>
                        <a:rPr lang="fr-FR" b="0" i="0" smtClean="0">
                          <a:latin typeface="Cambria Math" panose="02040503050406030204" pitchFamily="18" charset="0"/>
                        </a:rPr>
                        <m:t> </m:t>
                      </m:r>
                      <m:r>
                        <m:rPr>
                          <m:sty m:val="p"/>
                        </m:rPr>
                        <a:rPr lang="fr-FR" b="0" i="0" smtClean="0">
                          <a:latin typeface="Cambria Math" panose="02040503050406030204" pitchFamily="18" charset="0"/>
                        </a:rPr>
                        <m:t>and</m:t>
                      </m:r>
                      <m:r>
                        <a:rPr lang="fr-FR" b="0" i="0" smtClean="0">
                          <a:latin typeface="Cambria Math" panose="02040503050406030204" pitchFamily="18" charset="0"/>
                        </a:rPr>
                        <m:t>  </m:t>
                      </m:r>
                      <m:sSubSup>
                        <m:sSubSupPr>
                          <m:ctrlPr>
                            <a:rPr lang="en-US" i="1">
                              <a:latin typeface="Cambria Math"/>
                            </a:rPr>
                          </m:ctrlPr>
                        </m:sSubSupPr>
                        <m:e>
                          <m:r>
                            <a:rPr lang="en-US" i="1">
                              <a:latin typeface="Cambria Math" panose="02040503050406030204" pitchFamily="18" charset="0"/>
                            </a:rPr>
                            <m:t>𝐹</m:t>
                          </m:r>
                        </m:e>
                        <m:sub>
                          <m:r>
                            <a:rPr lang="en-US" i="1">
                              <a:latin typeface="Cambria Math" panose="02040503050406030204" pitchFamily="18" charset="0"/>
                            </a:rPr>
                            <m:t>𝑡</m:t>
                          </m:r>
                        </m:sub>
                        <m:sup>
                          <m:r>
                            <a:rPr lang="en-US" i="1">
                              <a:latin typeface="Cambria Math" panose="02040503050406030204" pitchFamily="18" charset="0"/>
                            </a:rPr>
                            <m:t>𝑇</m:t>
                          </m:r>
                        </m:sup>
                      </m:sSubSup>
                      <m:r>
                        <a:rPr lang="en-US" i="1">
                          <a:latin typeface="Cambria Math" panose="02040503050406030204" pitchFamily="18" charset="0"/>
                        </a:rPr>
                        <m:t>≡</m:t>
                      </m:r>
                      <m:sSubSup>
                        <m:sSubSupPr>
                          <m:ctrlPr>
                            <a:rPr lang="en-US" i="1">
                              <a:latin typeface="Cambria Math"/>
                            </a:rPr>
                          </m:ctrlPr>
                        </m:sSubSupPr>
                        <m:e>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𝐹</m:t>
                              </m:r>
                            </m:sup>
                          </m:sSubSup>
                          <m:bar>
                            <m:barPr>
                              <m:pos m:val="top"/>
                              <m:ctrlPr>
                                <a:rPr lang="en-US" i="1">
                                  <a:latin typeface="Cambria Math"/>
                                </a:rPr>
                              </m:ctrlPr>
                            </m:barPr>
                            <m:e>
                              <m:r>
                                <a:rPr lang="en-US" i="1">
                                  <a:latin typeface="Cambria Math" panose="02040503050406030204" pitchFamily="18" charset="0"/>
                                </a:rPr>
                                <m:t>𝐹</m:t>
                              </m:r>
                            </m:e>
                          </m:bar>
                        </m:e>
                        <m:sub>
                          <m:r>
                            <a:rPr lang="en-US" i="1">
                              <a:latin typeface="Cambria Math" panose="02040503050406030204" pitchFamily="18" charset="0"/>
                            </a:rPr>
                            <m:t>𝑡</m:t>
                          </m:r>
                        </m:sub>
                        <m:sup>
                          <m:r>
                            <a:rPr lang="en-US" i="1">
                              <a:latin typeface="Cambria Math" panose="02040503050406030204" pitchFamily="18" charset="0"/>
                            </a:rPr>
                            <m:t>𝑇</m:t>
                          </m:r>
                        </m:sup>
                      </m:sSubSup>
                    </m:oMath>
                  </m:oMathPara>
                </a14:m>
                <a:endParaRPr lang="en-US" dirty="0" smtClean="0"/>
              </a:p>
              <a:p>
                <a:pPr marL="45720" indent="0">
                  <a:buNone/>
                </a:pPr>
                <a:endParaRPr lang="en-US" dirty="0" smtClean="0"/>
              </a:p>
              <a:p>
                <a:pPr lvl="1"/>
                <a14:m>
                  <m:oMath xmlns:m="http://schemas.openxmlformats.org/officeDocument/2006/math">
                    <m:sSubSup>
                      <m:sSubSupPr>
                        <m:ctrlPr>
                          <a:rPr lang="en-US" i="1">
                            <a:latin typeface="Cambria Math"/>
                          </a:rPr>
                        </m:ctrlPr>
                      </m:sSubSupPr>
                      <m:e>
                        <m:bar>
                          <m:barPr>
                            <m:pos m:val="top"/>
                            <m:ctrlPr>
                              <a:rPr lang="en-US" i="1">
                                <a:latin typeface="Cambria Math"/>
                              </a:rPr>
                            </m:ctrlPr>
                          </m:barPr>
                          <m:e>
                            <m:r>
                              <a:rPr lang="en-US" i="1">
                                <a:latin typeface="Cambria Math" panose="02040503050406030204" pitchFamily="18" charset="0"/>
                              </a:rPr>
                              <m:t>𝐽</m:t>
                            </m:r>
                          </m:e>
                        </m:bar>
                      </m:e>
                      <m:sub>
                        <m:r>
                          <a:rPr lang="en-US" i="1">
                            <a:latin typeface="Cambria Math" panose="02040503050406030204" pitchFamily="18" charset="0"/>
                          </a:rPr>
                          <m:t>𝑡</m:t>
                        </m:r>
                      </m:sub>
                      <m:sup>
                        <m:r>
                          <a:rPr lang="en-US" i="1">
                            <a:latin typeface="Cambria Math" panose="02040503050406030204" pitchFamily="18" charset="0"/>
                          </a:rPr>
                          <m:t>𝑇</m:t>
                        </m:r>
                      </m:sup>
                    </m:sSubSup>
                  </m:oMath>
                </a14:m>
                <a:r>
                  <a:rPr lang="en-US" dirty="0"/>
                  <a:t>: the amount retained of asset </a:t>
                </a:r>
                <a:r>
                  <a:rPr lang="en-US" i="1" dirty="0"/>
                  <a:t>J</a:t>
                </a:r>
                <a:r>
                  <a:rPr lang="en-US" dirty="0"/>
                  <a:t>. </a:t>
                </a:r>
                <a:endParaRPr lang="en-US" dirty="0" smtClean="0"/>
              </a:p>
              <a:p>
                <a:pPr lvl="1"/>
                <a14:m>
                  <m:oMath xmlns:m="http://schemas.openxmlformats.org/officeDocument/2006/math">
                    <m:sSubSup>
                      <m:sSubSupPr>
                        <m:ctrlPr>
                          <a:rPr lang="en-US" i="1">
                            <a:latin typeface="Cambria Math"/>
                          </a:rPr>
                        </m:ctrlPr>
                      </m:sSubSupPr>
                      <m:e>
                        <m:r>
                          <a:rPr lang="en-US" i="1">
                            <a:latin typeface="Cambria Math" panose="02040503050406030204" pitchFamily="18" charset="0"/>
                          </a:rPr>
                          <m:t>𝐽</m:t>
                        </m:r>
                      </m:e>
                      <m:sub>
                        <m:r>
                          <a:rPr lang="en-US" i="1">
                            <a:latin typeface="Cambria Math" panose="02040503050406030204" pitchFamily="18" charset="0"/>
                          </a:rPr>
                          <m:t>𝑡</m:t>
                        </m:r>
                      </m:sub>
                      <m:sup>
                        <m:r>
                          <a:rPr lang="en-US" i="1">
                            <a:latin typeface="Cambria Math" panose="02040503050406030204" pitchFamily="18" charset="0"/>
                          </a:rPr>
                          <m:t>𝑇</m:t>
                        </m:r>
                      </m:sup>
                    </m:sSubSup>
                  </m:oMath>
                </a14:m>
                <a:r>
                  <a:rPr lang="en-US" dirty="0" smtClean="0"/>
                  <a:t>: current value </a:t>
                </a:r>
                <a:r>
                  <a:rPr lang="en-US" dirty="0"/>
                  <a:t>of a determined stock of </a:t>
                </a:r>
                <a:r>
                  <a:rPr lang="en-US" dirty="0" smtClean="0"/>
                  <a:t>assets</a:t>
                </a:r>
              </a:p>
              <a:p>
                <a:endParaRPr lang="en-US" dirty="0" smtClean="0"/>
              </a:p>
              <a:p>
                <a:r>
                  <a:rPr lang="en-US" dirty="0" smtClean="0"/>
                  <a:t>CA balance: the </a:t>
                </a:r>
                <a:r>
                  <a:rPr lang="en-US" dirty="0"/>
                  <a:t>change in value of the net stock of assets, measured in current prices. </a:t>
                </a:r>
                <a:endParaRPr lang="en-US" dirty="0" smtClean="0"/>
              </a:p>
              <a:p>
                <a:endParaRPr lang="en-US" dirty="0"/>
              </a:p>
              <a:p>
                <a:r>
                  <a:rPr lang="en-US" dirty="0" smtClean="0"/>
                  <a:t>In </a:t>
                </a:r>
                <a:r>
                  <a:rPr lang="en-US" dirty="0"/>
                  <a:t>terms of the notation described above, we </a:t>
                </a:r>
                <a:r>
                  <a:rPr lang="en-US" dirty="0" smtClean="0"/>
                  <a:t>have that:</a:t>
                </a:r>
                <a:endParaRPr lang="en-US" dirty="0"/>
              </a:p>
              <a:p>
                <a:pPr marL="45720" indent="0">
                  <a:buNone/>
                </a:pPr>
                <a:r>
                  <a:rPr lang="en-US" dirty="0"/>
                  <a:t> </a:t>
                </a:r>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a:rPr>
                          </m:ctrlPr>
                        </m:dPr>
                        <m:e>
                          <m:sSubSup>
                            <m:sSubSupPr>
                              <m:ctrlPr>
                                <a:rPr lang="en-US" i="1">
                                  <a:latin typeface="Cambria Math"/>
                                </a:rPr>
                              </m:ctrlPr>
                            </m:sSubSupPr>
                            <m:e>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𝐹</m:t>
                                  </m:r>
                                </m:sup>
                              </m:sSubSup>
                              <m:bar>
                                <m:barPr>
                                  <m:pos m:val="top"/>
                                  <m:ctrlPr>
                                    <a:rPr lang="en-US" i="1">
                                      <a:latin typeface="Cambria Math"/>
                                    </a:rPr>
                                  </m:ctrlPr>
                                </m:barPr>
                                <m:e>
                                  <m:r>
                                    <a:rPr lang="en-US" i="1">
                                      <a:latin typeface="Cambria Math" panose="02040503050406030204" pitchFamily="18" charset="0"/>
                                    </a:rPr>
                                    <m:t>𝐹</m:t>
                                  </m:r>
                                </m:e>
                              </m:ba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sSubSup>
                          <m:r>
                            <a:rPr lang="en-US" i="1">
                              <a:latin typeface="Cambria Math" panose="02040503050406030204" pitchFamily="18" charset="0"/>
                            </a:rPr>
                            <m:t>−</m:t>
                          </m:r>
                          <m:sSubSup>
                            <m:sSubSupPr>
                              <m:ctrlPr>
                                <a:rPr lang="en-US" i="1">
                                  <a:latin typeface="Cambria Math"/>
                                </a:rPr>
                              </m:ctrlPr>
                            </m:sSubSupPr>
                            <m:e>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𝐷</m:t>
                                  </m:r>
                                </m:sup>
                              </m:sSubSup>
                              <m:bar>
                                <m:barPr>
                                  <m:pos m:val="top"/>
                                  <m:ctrlPr>
                                    <a:rPr lang="en-US" i="1">
                                      <a:latin typeface="Cambria Math"/>
                                    </a:rPr>
                                  </m:ctrlPr>
                                </m:barPr>
                                <m:e>
                                  <m:r>
                                    <a:rPr lang="en-US" i="1">
                                      <a:latin typeface="Cambria Math" panose="02040503050406030204" pitchFamily="18" charset="0"/>
                                    </a:rPr>
                                    <m:t>𝐷</m:t>
                                  </m:r>
                                </m:e>
                              </m:ba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sSubSup>
                        </m:e>
                      </m:d>
                      <m:r>
                        <a:rPr lang="en-US" i="1">
                          <a:latin typeface="Cambria Math" panose="02040503050406030204" pitchFamily="18" charset="0"/>
                        </a:rPr>
                        <m:t>−</m:t>
                      </m:r>
                      <m:d>
                        <m:dPr>
                          <m:ctrlPr>
                            <a:rPr lang="en-US" i="1">
                              <a:latin typeface="Cambria Math"/>
                            </a:rPr>
                          </m:ctrlPr>
                        </m:dPr>
                        <m:e>
                          <m:sSubSup>
                            <m:sSubSupPr>
                              <m:ctrlPr>
                                <a:rPr lang="en-US" i="1">
                                  <a:latin typeface="Cambria Math"/>
                                </a:rPr>
                              </m:ctrlPr>
                            </m:sSubSupPr>
                            <m:e>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𝐹</m:t>
                                  </m:r>
                                </m:sup>
                              </m:sSubSup>
                              <m:bar>
                                <m:barPr>
                                  <m:pos m:val="top"/>
                                  <m:ctrlPr>
                                    <a:rPr lang="en-US" i="1">
                                      <a:latin typeface="Cambria Math"/>
                                    </a:rPr>
                                  </m:ctrlPr>
                                </m:barPr>
                                <m:e>
                                  <m:r>
                                    <a:rPr lang="en-US" i="1">
                                      <a:latin typeface="Cambria Math" panose="02040503050406030204" pitchFamily="18" charset="0"/>
                                    </a:rPr>
                                    <m:t>𝐹</m:t>
                                  </m:r>
                                </m:e>
                              </m:bar>
                            </m:e>
                            <m:sub>
                              <m:r>
                                <a:rPr lang="en-US" i="1">
                                  <a:latin typeface="Cambria Math" panose="02040503050406030204" pitchFamily="18" charset="0"/>
                                </a:rPr>
                                <m:t>𝑡</m:t>
                              </m:r>
                            </m:sub>
                            <m:sup>
                              <m:r>
                                <a:rPr lang="en-US" i="1">
                                  <a:latin typeface="Cambria Math" panose="02040503050406030204" pitchFamily="18" charset="0"/>
                                </a:rPr>
                                <m:t>𝑇</m:t>
                              </m:r>
                            </m:sup>
                          </m:sSubSup>
                          <m:r>
                            <a:rPr lang="en-US" i="1">
                              <a:latin typeface="Cambria Math" panose="02040503050406030204" pitchFamily="18" charset="0"/>
                            </a:rPr>
                            <m:t>−</m:t>
                          </m:r>
                          <m:sSubSup>
                            <m:sSubSupPr>
                              <m:ctrlPr>
                                <a:rPr lang="en-US" i="1">
                                  <a:latin typeface="Cambria Math"/>
                                </a:rPr>
                              </m:ctrlPr>
                            </m:sSubSupPr>
                            <m:e>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𝐷</m:t>
                                  </m:r>
                                </m:sup>
                              </m:sSubSup>
                              <m:bar>
                                <m:barPr>
                                  <m:pos m:val="top"/>
                                  <m:ctrlPr>
                                    <a:rPr lang="en-US" i="1">
                                      <a:latin typeface="Cambria Math"/>
                                    </a:rPr>
                                  </m:ctrlPr>
                                </m:barPr>
                                <m:e>
                                  <m:r>
                                    <a:rPr lang="en-US" i="1">
                                      <a:latin typeface="Cambria Math" panose="02040503050406030204" pitchFamily="18" charset="0"/>
                                    </a:rPr>
                                    <m:t>𝐷</m:t>
                                  </m:r>
                                </m:e>
                              </m:bar>
                            </m:e>
                            <m:sub>
                              <m:r>
                                <a:rPr lang="en-US" i="1">
                                  <a:latin typeface="Cambria Math" panose="02040503050406030204" pitchFamily="18" charset="0"/>
                                </a:rPr>
                                <m:t>𝑡</m:t>
                              </m:r>
                            </m:sub>
                            <m:sup>
                              <m:r>
                                <a:rPr lang="en-US" i="1">
                                  <a:latin typeface="Cambria Math" panose="02040503050406030204" pitchFamily="18" charset="0"/>
                                </a:rPr>
                                <m:t>𝑇</m:t>
                              </m:r>
                            </m:sup>
                          </m:sSubSup>
                        </m:e>
                      </m:d>
                    </m:oMath>
                  </m:oMathPara>
                </a14:m>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521" r="-1159"/>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43</a:t>
            </a:fld>
            <a:endParaRPr lang="pt-BR"/>
          </a:p>
        </p:txBody>
      </p:sp>
      <p:sp>
        <p:nvSpPr>
          <p:cNvPr id="4" name="Titre 3"/>
          <p:cNvSpPr>
            <a:spLocks noGrp="1"/>
          </p:cNvSpPr>
          <p:nvPr>
            <p:ph type="title"/>
          </p:nvPr>
        </p:nvSpPr>
        <p:spPr/>
        <p:txBody>
          <a:bodyPr/>
          <a:lstStyle/>
          <a:p>
            <a:r>
              <a:rPr lang="fr-FR" dirty="0" err="1" smtClean="0"/>
              <a:t>Current-Account</a:t>
            </a:r>
            <a:r>
              <a:rPr lang="fr-FR" dirty="0" smtClean="0"/>
              <a:t> Balance</a:t>
            </a:r>
            <a:endParaRPr lang="en-US" dirty="0"/>
          </a:p>
        </p:txBody>
      </p:sp>
    </p:spTree>
    <p:extLst>
      <p:ext uri="{BB962C8B-B14F-4D97-AF65-F5344CB8AC3E}">
        <p14:creationId xmlns:p14="http://schemas.microsoft.com/office/powerpoint/2010/main" val="39276477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pPr marL="4572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a:rPr>
                          </m:ctrlPr>
                        </m:dPr>
                        <m:e>
                          <m:sSubSup>
                            <m:sSubSupPr>
                              <m:ctrlPr>
                                <a:rPr lang="en-US" i="1">
                                  <a:latin typeface="Cambria Math"/>
                                </a:rPr>
                              </m:ctrlPr>
                            </m:sSubSupPr>
                            <m:e>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𝐹</m:t>
                                  </m:r>
                                </m:sup>
                              </m:sSubSup>
                              <m:bar>
                                <m:barPr>
                                  <m:pos m:val="top"/>
                                  <m:ctrlPr>
                                    <a:rPr lang="en-US" i="1">
                                      <a:latin typeface="Cambria Math"/>
                                    </a:rPr>
                                  </m:ctrlPr>
                                </m:barPr>
                                <m:e>
                                  <m:r>
                                    <a:rPr lang="en-US" i="1">
                                      <a:latin typeface="Cambria Math" panose="02040503050406030204" pitchFamily="18" charset="0"/>
                                    </a:rPr>
                                    <m:t>𝐹</m:t>
                                  </m:r>
                                </m:e>
                              </m:ba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sSubSup>
                          <m:r>
                            <a:rPr lang="en-US" i="1">
                              <a:latin typeface="Cambria Math" panose="02040503050406030204" pitchFamily="18" charset="0"/>
                            </a:rPr>
                            <m:t>−</m:t>
                          </m:r>
                          <m:sSubSup>
                            <m:sSubSupPr>
                              <m:ctrlPr>
                                <a:rPr lang="en-US" i="1">
                                  <a:latin typeface="Cambria Math"/>
                                </a:rPr>
                              </m:ctrlPr>
                            </m:sSubSupPr>
                            <m:e>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𝐷</m:t>
                                  </m:r>
                                </m:sup>
                              </m:sSubSup>
                              <m:bar>
                                <m:barPr>
                                  <m:pos m:val="top"/>
                                  <m:ctrlPr>
                                    <a:rPr lang="en-US" i="1">
                                      <a:latin typeface="Cambria Math"/>
                                    </a:rPr>
                                  </m:ctrlPr>
                                </m:barPr>
                                <m:e>
                                  <m:r>
                                    <a:rPr lang="en-US" i="1">
                                      <a:latin typeface="Cambria Math" panose="02040503050406030204" pitchFamily="18" charset="0"/>
                                    </a:rPr>
                                    <m:t>𝐷</m:t>
                                  </m:r>
                                </m:e>
                              </m:ba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sSubSup>
                        </m:e>
                      </m:d>
                      <m:r>
                        <a:rPr lang="en-US" i="1">
                          <a:latin typeface="Cambria Math" panose="02040503050406030204" pitchFamily="18" charset="0"/>
                        </a:rPr>
                        <m:t>−</m:t>
                      </m:r>
                      <m:d>
                        <m:dPr>
                          <m:ctrlPr>
                            <a:rPr lang="en-US" i="1">
                              <a:latin typeface="Cambria Math"/>
                            </a:rPr>
                          </m:ctrlPr>
                        </m:dPr>
                        <m:e>
                          <m:sSubSup>
                            <m:sSubSupPr>
                              <m:ctrlPr>
                                <a:rPr lang="en-US" i="1">
                                  <a:latin typeface="Cambria Math"/>
                                </a:rPr>
                              </m:ctrlPr>
                            </m:sSubSupPr>
                            <m:e>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𝐹</m:t>
                                  </m:r>
                                </m:sup>
                              </m:sSubSup>
                              <m:bar>
                                <m:barPr>
                                  <m:pos m:val="top"/>
                                  <m:ctrlPr>
                                    <a:rPr lang="en-US" i="1">
                                      <a:latin typeface="Cambria Math"/>
                                    </a:rPr>
                                  </m:ctrlPr>
                                </m:barPr>
                                <m:e>
                                  <m:r>
                                    <a:rPr lang="en-US" i="1">
                                      <a:latin typeface="Cambria Math" panose="02040503050406030204" pitchFamily="18" charset="0"/>
                                    </a:rPr>
                                    <m:t>𝐹</m:t>
                                  </m:r>
                                </m:e>
                              </m:bar>
                            </m:e>
                            <m:sub>
                              <m:r>
                                <a:rPr lang="en-US" i="1">
                                  <a:latin typeface="Cambria Math" panose="02040503050406030204" pitchFamily="18" charset="0"/>
                                </a:rPr>
                                <m:t>𝑡</m:t>
                              </m:r>
                            </m:sub>
                            <m:sup>
                              <m:r>
                                <a:rPr lang="en-US" i="1">
                                  <a:latin typeface="Cambria Math" panose="02040503050406030204" pitchFamily="18" charset="0"/>
                                </a:rPr>
                                <m:t>𝑇</m:t>
                              </m:r>
                            </m:sup>
                          </m:sSubSup>
                          <m:r>
                            <a:rPr lang="en-US" i="1">
                              <a:latin typeface="Cambria Math" panose="02040503050406030204" pitchFamily="18" charset="0"/>
                            </a:rPr>
                            <m:t>−</m:t>
                          </m:r>
                          <m:sSubSup>
                            <m:sSubSupPr>
                              <m:ctrlPr>
                                <a:rPr lang="en-US" i="1">
                                  <a:latin typeface="Cambria Math"/>
                                </a:rPr>
                              </m:ctrlPr>
                            </m:sSubSupPr>
                            <m:e>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𝐷</m:t>
                                  </m:r>
                                </m:sup>
                              </m:sSubSup>
                              <m:bar>
                                <m:barPr>
                                  <m:pos m:val="top"/>
                                  <m:ctrlPr>
                                    <a:rPr lang="en-US" i="1">
                                      <a:latin typeface="Cambria Math"/>
                                    </a:rPr>
                                  </m:ctrlPr>
                                </m:barPr>
                                <m:e>
                                  <m:r>
                                    <a:rPr lang="en-US" i="1">
                                      <a:latin typeface="Cambria Math" panose="02040503050406030204" pitchFamily="18" charset="0"/>
                                    </a:rPr>
                                    <m:t>𝐷</m:t>
                                  </m:r>
                                </m:e>
                              </m:bar>
                            </m:e>
                            <m:sub>
                              <m:r>
                                <a:rPr lang="en-US" i="1">
                                  <a:latin typeface="Cambria Math" panose="02040503050406030204" pitchFamily="18" charset="0"/>
                                </a:rPr>
                                <m:t>𝑡</m:t>
                              </m:r>
                            </m:sub>
                            <m:sup>
                              <m:r>
                                <a:rPr lang="en-US" i="1">
                                  <a:latin typeface="Cambria Math" panose="02040503050406030204" pitchFamily="18" charset="0"/>
                                </a:rPr>
                                <m:t>𝑇</m:t>
                              </m:r>
                            </m:sup>
                          </m:sSubSup>
                        </m:e>
                      </m:d>
                    </m:oMath>
                  </m:oMathPara>
                </a14:m>
                <a:endParaRPr lang="en-US" dirty="0"/>
              </a:p>
              <a:p>
                <a:r>
                  <a:rPr lang="en-US" dirty="0" smtClean="0"/>
                  <a:t>can </a:t>
                </a:r>
                <a:r>
                  <a:rPr lang="en-US" dirty="0"/>
                  <a:t>be rewritten as:</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𝐶</m:t>
                          </m:r>
                          <m:r>
                            <a:rPr lang="fr-FR" b="0" i="1" smtClean="0">
                              <a:latin typeface="Cambria Math" panose="02040503050406030204" pitchFamily="18" charset="0"/>
                            </a:rPr>
                            <m:t>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a:rPr>
                          </m:ctrlPr>
                        </m:dPr>
                        <m:e>
                          <m:sSubSup>
                            <m:sSubSupPr>
                              <m:ctrlPr>
                                <a:rPr lang="en-US" i="1">
                                  <a:latin typeface="Cambria Math"/>
                                </a:rPr>
                              </m:ctrlPr>
                            </m:sSubSupPr>
                            <m:e>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𝐹</m:t>
                                  </m:r>
                                </m:sup>
                              </m:sSubSup>
                              <m:bar>
                                <m:barPr>
                                  <m:pos m:val="top"/>
                                  <m:ctrlPr>
                                    <a:rPr lang="en-US" i="1">
                                      <a:latin typeface="Cambria Math"/>
                                    </a:rPr>
                                  </m:ctrlPr>
                                </m:barPr>
                                <m:e>
                                  <m:r>
                                    <a:rPr lang="en-US" i="1">
                                      <a:latin typeface="Cambria Math" panose="02040503050406030204" pitchFamily="18" charset="0"/>
                                    </a:rPr>
                                    <m:t>𝐹</m:t>
                                  </m:r>
                                </m:e>
                              </m:ba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sSubSup>
                          <m:r>
                            <a:rPr lang="en-US" i="1">
                              <a:latin typeface="Cambria Math" panose="02040503050406030204" pitchFamily="18" charset="0"/>
                            </a:rPr>
                            <m:t>−</m:t>
                          </m:r>
                          <m:sSubSup>
                            <m:sSubSupPr>
                              <m:ctrlPr>
                                <a:rPr lang="en-US" i="1">
                                  <a:latin typeface="Cambria Math"/>
                                </a:rPr>
                              </m:ctrlPr>
                            </m:sSubSupPr>
                            <m:e>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𝐷</m:t>
                                  </m:r>
                                </m:sup>
                              </m:sSubSup>
                              <m:bar>
                                <m:barPr>
                                  <m:pos m:val="top"/>
                                  <m:ctrlPr>
                                    <a:rPr lang="en-US" i="1">
                                      <a:latin typeface="Cambria Math"/>
                                    </a:rPr>
                                  </m:ctrlPr>
                                </m:barPr>
                                <m:e>
                                  <m:r>
                                    <a:rPr lang="en-US" i="1">
                                      <a:latin typeface="Cambria Math" panose="02040503050406030204" pitchFamily="18" charset="0"/>
                                    </a:rPr>
                                    <m:t>𝐷</m:t>
                                  </m:r>
                                </m:e>
                              </m:ba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sSubSup>
                        </m:e>
                      </m:d>
                      <m:r>
                        <a:rPr lang="en-US" i="1">
                          <a:latin typeface="Cambria Math" panose="02040503050406030204" pitchFamily="18" charset="0"/>
                        </a:rPr>
                        <m:t>−</m:t>
                      </m:r>
                      <m:d>
                        <m:dPr>
                          <m:ctrlPr>
                            <a:rPr lang="en-US" i="1">
                              <a:latin typeface="Cambria Math"/>
                            </a:rPr>
                          </m:ctrlPr>
                        </m:dPr>
                        <m:e>
                          <m:sSubSup>
                            <m:sSubSupPr>
                              <m:ctrlPr>
                                <a:rPr lang="en-US" i="1">
                                  <a:latin typeface="Cambria Math"/>
                                </a:rPr>
                              </m:ctrlPr>
                            </m:sSubSupPr>
                            <m:e>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𝐹</m:t>
                                  </m:r>
                                </m:sup>
                              </m:sSubSup>
                              <m:bar>
                                <m:barPr>
                                  <m:pos m:val="top"/>
                                  <m:ctrlPr>
                                    <a:rPr lang="en-US" i="1">
                                      <a:latin typeface="Cambria Math"/>
                                    </a:rPr>
                                  </m:ctrlPr>
                                </m:barPr>
                                <m:e>
                                  <m:r>
                                    <a:rPr lang="en-US" i="1">
                                      <a:latin typeface="Cambria Math" panose="02040503050406030204" pitchFamily="18" charset="0"/>
                                    </a:rPr>
                                    <m:t>𝐹</m:t>
                                  </m:r>
                                </m:e>
                              </m:bar>
                            </m:e>
                            <m:sub>
                              <m:r>
                                <a:rPr lang="en-US" i="1">
                                  <a:latin typeface="Cambria Math" panose="02040503050406030204" pitchFamily="18" charset="0"/>
                                </a:rPr>
                                <m:t>𝑡</m:t>
                              </m:r>
                            </m:sub>
                            <m:sup>
                              <m:r>
                                <a:rPr lang="en-US" i="1">
                                  <a:latin typeface="Cambria Math" panose="02040503050406030204" pitchFamily="18" charset="0"/>
                                </a:rPr>
                                <m:t>𝑇</m:t>
                              </m:r>
                            </m:sup>
                          </m:sSubSup>
                          <m:r>
                            <a:rPr lang="en-US" i="1">
                              <a:latin typeface="Cambria Math" panose="02040503050406030204" pitchFamily="18" charset="0"/>
                            </a:rPr>
                            <m:t>−</m:t>
                          </m:r>
                          <m:sSubSup>
                            <m:sSubSupPr>
                              <m:ctrlPr>
                                <a:rPr lang="en-US" i="1">
                                  <a:latin typeface="Cambria Math"/>
                                </a:rPr>
                              </m:ctrlPr>
                            </m:sSubSupPr>
                            <m:e>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𝐷</m:t>
                                  </m:r>
                                </m:sup>
                              </m:sSubSup>
                              <m:bar>
                                <m:barPr>
                                  <m:pos m:val="top"/>
                                  <m:ctrlPr>
                                    <a:rPr lang="en-US" i="1">
                                      <a:latin typeface="Cambria Math"/>
                                    </a:rPr>
                                  </m:ctrlPr>
                                </m:barPr>
                                <m:e>
                                  <m:r>
                                    <a:rPr lang="en-US" i="1">
                                      <a:latin typeface="Cambria Math" panose="02040503050406030204" pitchFamily="18" charset="0"/>
                                    </a:rPr>
                                    <m:t>𝐷</m:t>
                                  </m:r>
                                </m:e>
                              </m:bar>
                            </m:e>
                            <m:sub>
                              <m:r>
                                <a:rPr lang="en-US" i="1">
                                  <a:latin typeface="Cambria Math" panose="02040503050406030204" pitchFamily="18" charset="0"/>
                                </a:rPr>
                                <m:t>𝑡</m:t>
                              </m:r>
                            </m:sub>
                            <m:sup>
                              <m:r>
                                <a:rPr lang="en-US" i="1">
                                  <a:latin typeface="Cambria Math" panose="02040503050406030204" pitchFamily="18" charset="0"/>
                                </a:rPr>
                                <m:t>𝑇</m:t>
                              </m:r>
                            </m:sup>
                          </m:sSubSup>
                        </m:e>
                      </m:d>
                      <m:r>
                        <a:rPr lang="en-US" i="1">
                          <a:latin typeface="Cambria Math" panose="02040503050406030204" pitchFamily="18" charset="0"/>
                        </a:rPr>
                        <m:t>−</m:t>
                      </m:r>
                      <m:d>
                        <m:dPr>
                          <m:ctrlPr>
                            <a:rPr lang="en-US" i="1">
                              <a:latin typeface="Cambria Math"/>
                            </a:rPr>
                          </m:ctrlPr>
                        </m:dPr>
                        <m:e>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𝐹</m:t>
                              </m:r>
                            </m:sup>
                          </m:sSubSup>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𝐹</m:t>
                              </m:r>
                            </m:sup>
                          </m:sSubSup>
                        </m:e>
                      </m:d>
                      <m:sSubSup>
                        <m:sSubSupPr>
                          <m:ctrlPr>
                            <a:rPr lang="en-US" i="1">
                              <a:latin typeface="Cambria Math"/>
                            </a:rPr>
                          </m:ctrlPr>
                        </m:sSubSupPr>
                        <m:e>
                          <m:bar>
                            <m:barPr>
                              <m:pos m:val="top"/>
                              <m:ctrlPr>
                                <a:rPr lang="en-US" i="1">
                                  <a:latin typeface="Cambria Math"/>
                                </a:rPr>
                              </m:ctrlPr>
                            </m:barPr>
                            <m:e>
                              <m:r>
                                <a:rPr lang="en-US" i="1">
                                  <a:latin typeface="Cambria Math" panose="02040503050406030204" pitchFamily="18" charset="0"/>
                                </a:rPr>
                                <m:t>𝐹</m:t>
                              </m:r>
                            </m:e>
                          </m:bar>
                        </m:e>
                        <m:sub>
                          <m:r>
                            <a:rPr lang="en-US" i="1">
                              <a:latin typeface="Cambria Math" panose="02040503050406030204" pitchFamily="18" charset="0"/>
                            </a:rPr>
                            <m:t>𝑡</m:t>
                          </m:r>
                        </m:sub>
                        <m:sup>
                          <m:r>
                            <a:rPr lang="en-US" i="1">
                              <a:latin typeface="Cambria Math" panose="02040503050406030204" pitchFamily="18" charset="0"/>
                            </a:rPr>
                            <m:t>𝑇</m:t>
                          </m:r>
                        </m:sup>
                      </m:sSubSup>
                      <m:r>
                        <a:rPr lang="en-US" i="1">
                          <a:latin typeface="Cambria Math" panose="02040503050406030204" pitchFamily="18" charset="0"/>
                        </a:rPr>
                        <m:t>+</m:t>
                      </m:r>
                      <m:d>
                        <m:dPr>
                          <m:ctrlPr>
                            <a:rPr lang="en-US" i="1">
                              <a:latin typeface="Cambria Math"/>
                            </a:rPr>
                          </m:ctrlPr>
                        </m:dPr>
                        <m:e>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𝐷</m:t>
                              </m:r>
                            </m:sup>
                          </m:sSubSup>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𝐷</m:t>
                              </m:r>
                            </m:sup>
                          </m:sSubSup>
                        </m:e>
                      </m:d>
                      <m:sSubSup>
                        <m:sSubSupPr>
                          <m:ctrlPr>
                            <a:rPr lang="en-US" i="1">
                              <a:latin typeface="Cambria Math"/>
                            </a:rPr>
                          </m:ctrlPr>
                        </m:sSubSupPr>
                        <m:e>
                          <m:bar>
                            <m:barPr>
                              <m:pos m:val="top"/>
                              <m:ctrlPr>
                                <a:rPr lang="en-US" i="1">
                                  <a:latin typeface="Cambria Math"/>
                                </a:rPr>
                              </m:ctrlPr>
                            </m:barPr>
                            <m:e>
                              <m:r>
                                <a:rPr lang="en-US" i="1">
                                  <a:latin typeface="Cambria Math" panose="02040503050406030204" pitchFamily="18" charset="0"/>
                                </a:rPr>
                                <m:t>𝐷</m:t>
                              </m:r>
                            </m:e>
                          </m:bar>
                        </m:e>
                        <m:sub>
                          <m:r>
                            <a:rPr lang="en-US" i="1">
                              <a:latin typeface="Cambria Math" panose="02040503050406030204" pitchFamily="18" charset="0"/>
                            </a:rPr>
                            <m:t>𝑡</m:t>
                          </m:r>
                        </m:sub>
                        <m:sup>
                          <m:r>
                            <a:rPr lang="en-US" i="1">
                              <a:latin typeface="Cambria Math" panose="02040503050406030204" pitchFamily="18" charset="0"/>
                            </a:rPr>
                            <m:t>𝑇</m:t>
                          </m:r>
                        </m:sup>
                      </m:sSubSup>
                      <m:r>
                        <a:rPr lang="en-US" i="1">
                          <a:latin typeface="Cambria Math" panose="02040503050406030204" pitchFamily="18" charset="0"/>
                        </a:rPr>
                        <m:t>.</m:t>
                      </m:r>
                    </m:oMath>
                  </m:oMathPara>
                </a14:m>
                <a:endParaRPr lang="en-US" dirty="0" smtClean="0"/>
              </a:p>
              <a:p>
                <a:endParaRPr lang="fr-FR" dirty="0" smtClean="0"/>
              </a:p>
              <a:p>
                <a:r>
                  <a:rPr lang="en-US" dirty="0"/>
                  <a:t>Using the NIIP definitions </a:t>
                </a:r>
                <a:r>
                  <a:rPr lang="en-US" dirty="0" smtClean="0"/>
                  <a:t>and </a:t>
                </a:r>
                <a:r>
                  <a:rPr lang="en-US" dirty="0"/>
                  <a:t>the assets </a:t>
                </a:r>
                <a:r>
                  <a:rPr lang="en-US" dirty="0" smtClean="0"/>
                  <a:t>value, </a:t>
                </a:r>
                <a:r>
                  <a:rPr lang="en-US" dirty="0"/>
                  <a:t>we can rewrite the </a:t>
                </a:r>
                <a:r>
                  <a:rPr lang="en-US" dirty="0" smtClean="0"/>
                  <a:t>previous equation as</a:t>
                </a:r>
                <a:r>
                  <a:rPr lang="en-US" dirty="0"/>
                  <a:t>:</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a:rPr>
                          </m:ctrlPr>
                        </m:dPr>
                        <m:e>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𝐹</m:t>
                              </m:r>
                            </m:sup>
                          </m:sSubSup>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𝐹</m:t>
                              </m:r>
                            </m:sup>
                          </m:sSubSup>
                        </m:e>
                      </m:d>
                      <m:sSubSup>
                        <m:sSubSupPr>
                          <m:ctrlPr>
                            <a:rPr lang="en-US" i="1">
                              <a:latin typeface="Cambria Math"/>
                            </a:rPr>
                          </m:ctrlPr>
                        </m:sSubSupPr>
                        <m:e>
                          <m:bar>
                            <m:barPr>
                              <m:pos m:val="top"/>
                              <m:ctrlPr>
                                <a:rPr lang="en-US" i="1">
                                  <a:latin typeface="Cambria Math"/>
                                </a:rPr>
                              </m:ctrlPr>
                            </m:barPr>
                            <m:e>
                              <m:r>
                                <a:rPr lang="en-US" i="1">
                                  <a:latin typeface="Cambria Math" panose="02040503050406030204" pitchFamily="18" charset="0"/>
                                </a:rPr>
                                <m:t>𝐹</m:t>
                              </m:r>
                            </m:e>
                          </m:bar>
                        </m:e>
                        <m:sub>
                          <m:r>
                            <a:rPr lang="en-US" i="1">
                              <a:latin typeface="Cambria Math" panose="02040503050406030204" pitchFamily="18" charset="0"/>
                            </a:rPr>
                            <m:t>𝑡</m:t>
                          </m:r>
                        </m:sub>
                        <m:sup>
                          <m:r>
                            <a:rPr lang="en-US" i="1">
                              <a:latin typeface="Cambria Math" panose="02040503050406030204" pitchFamily="18" charset="0"/>
                            </a:rPr>
                            <m:t>𝑇</m:t>
                          </m:r>
                        </m:sup>
                      </m:sSubSup>
                      <m:r>
                        <a:rPr lang="en-US" i="1">
                          <a:latin typeface="Cambria Math" panose="02040503050406030204" pitchFamily="18" charset="0"/>
                        </a:rPr>
                        <m:t>−</m:t>
                      </m:r>
                      <m:d>
                        <m:dPr>
                          <m:ctrlPr>
                            <a:rPr lang="en-US" i="1">
                              <a:latin typeface="Cambria Math"/>
                            </a:rPr>
                          </m:ctrlPr>
                        </m:dPr>
                        <m:e>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𝐷</m:t>
                              </m:r>
                            </m:sup>
                          </m:sSubSup>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𝐷</m:t>
                              </m:r>
                            </m:sup>
                          </m:sSubSup>
                        </m:e>
                      </m:d>
                      <m:sSubSup>
                        <m:sSubSupPr>
                          <m:ctrlPr>
                            <a:rPr lang="en-US" i="1">
                              <a:latin typeface="Cambria Math"/>
                            </a:rPr>
                          </m:ctrlPr>
                        </m:sSubSupPr>
                        <m:e>
                          <m:bar>
                            <m:barPr>
                              <m:pos m:val="top"/>
                              <m:ctrlPr>
                                <a:rPr lang="en-US" i="1">
                                  <a:latin typeface="Cambria Math"/>
                                </a:rPr>
                              </m:ctrlPr>
                            </m:barPr>
                            <m:e>
                              <m:r>
                                <a:rPr lang="en-US" i="1">
                                  <a:latin typeface="Cambria Math" panose="02040503050406030204" pitchFamily="18" charset="0"/>
                                </a:rPr>
                                <m:t>𝐷</m:t>
                              </m:r>
                            </m:e>
                          </m:bar>
                        </m:e>
                        <m:sub>
                          <m:r>
                            <a:rPr lang="en-US" i="1">
                              <a:latin typeface="Cambria Math" panose="02040503050406030204" pitchFamily="18" charset="0"/>
                            </a:rPr>
                            <m:t>𝑡</m:t>
                          </m:r>
                        </m:sub>
                        <m:sup>
                          <m:r>
                            <a:rPr lang="en-US" i="1">
                              <a:latin typeface="Cambria Math" panose="02040503050406030204" pitchFamily="18" charset="0"/>
                            </a:rPr>
                            <m:t>𝑇</m:t>
                          </m:r>
                        </m:sup>
                      </m:sSubSup>
                    </m:oMath>
                  </m:oMathPara>
                </a14:m>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r="-1594"/>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44</a:t>
            </a:fld>
            <a:endParaRPr lang="pt-BR"/>
          </a:p>
        </p:txBody>
      </p:sp>
      <p:sp>
        <p:nvSpPr>
          <p:cNvPr id="4" name="Titre 3"/>
          <p:cNvSpPr>
            <a:spLocks noGrp="1"/>
          </p:cNvSpPr>
          <p:nvPr>
            <p:ph type="title"/>
          </p:nvPr>
        </p:nvSpPr>
        <p:spPr/>
        <p:txBody>
          <a:bodyPr/>
          <a:lstStyle/>
          <a:p>
            <a:endParaRPr lang="en-US"/>
          </a:p>
        </p:txBody>
      </p:sp>
    </p:spTree>
    <p:extLst>
      <p:ext uri="{BB962C8B-B14F-4D97-AF65-F5344CB8AC3E}">
        <p14:creationId xmlns:p14="http://schemas.microsoft.com/office/powerpoint/2010/main" val="24310406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a:rPr>
                          </m:ctrlPr>
                        </m:dPr>
                        <m:e>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𝐹</m:t>
                              </m:r>
                            </m:sup>
                          </m:sSubSup>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𝐹</m:t>
                              </m:r>
                            </m:sup>
                          </m:sSubSup>
                        </m:e>
                      </m:d>
                      <m:sSubSup>
                        <m:sSubSupPr>
                          <m:ctrlPr>
                            <a:rPr lang="en-US" i="1">
                              <a:latin typeface="Cambria Math"/>
                            </a:rPr>
                          </m:ctrlPr>
                        </m:sSubSupPr>
                        <m:e>
                          <m:bar>
                            <m:barPr>
                              <m:pos m:val="top"/>
                              <m:ctrlPr>
                                <a:rPr lang="en-US" i="1">
                                  <a:latin typeface="Cambria Math"/>
                                </a:rPr>
                              </m:ctrlPr>
                            </m:barPr>
                            <m:e>
                              <m:r>
                                <a:rPr lang="en-US" i="1">
                                  <a:latin typeface="Cambria Math" panose="02040503050406030204" pitchFamily="18" charset="0"/>
                                </a:rPr>
                                <m:t>𝐹</m:t>
                              </m:r>
                            </m:e>
                          </m:bar>
                        </m:e>
                        <m:sub>
                          <m:r>
                            <a:rPr lang="en-US" i="1">
                              <a:latin typeface="Cambria Math" panose="02040503050406030204" pitchFamily="18" charset="0"/>
                            </a:rPr>
                            <m:t>𝑡</m:t>
                          </m:r>
                        </m:sub>
                        <m:sup>
                          <m:r>
                            <a:rPr lang="en-US" i="1">
                              <a:latin typeface="Cambria Math" panose="02040503050406030204" pitchFamily="18" charset="0"/>
                            </a:rPr>
                            <m:t>𝑇</m:t>
                          </m:r>
                        </m:sup>
                      </m:sSubSup>
                      <m:r>
                        <a:rPr lang="en-US" i="1">
                          <a:latin typeface="Cambria Math" panose="02040503050406030204" pitchFamily="18" charset="0"/>
                        </a:rPr>
                        <m:t>−</m:t>
                      </m:r>
                      <m:d>
                        <m:dPr>
                          <m:ctrlPr>
                            <a:rPr lang="en-US" i="1">
                              <a:latin typeface="Cambria Math"/>
                            </a:rPr>
                          </m:ctrlPr>
                        </m:dPr>
                        <m:e>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𝐷</m:t>
                              </m:r>
                            </m:sup>
                          </m:sSubSup>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𝐷</m:t>
                              </m:r>
                            </m:sup>
                          </m:sSubSup>
                        </m:e>
                      </m:d>
                      <m:sSubSup>
                        <m:sSubSupPr>
                          <m:ctrlPr>
                            <a:rPr lang="en-US" i="1">
                              <a:latin typeface="Cambria Math"/>
                            </a:rPr>
                          </m:ctrlPr>
                        </m:sSubSupPr>
                        <m:e>
                          <m:bar>
                            <m:barPr>
                              <m:pos m:val="top"/>
                              <m:ctrlPr>
                                <a:rPr lang="en-US" i="1">
                                  <a:latin typeface="Cambria Math"/>
                                </a:rPr>
                              </m:ctrlPr>
                            </m:barPr>
                            <m:e>
                              <m:r>
                                <a:rPr lang="en-US" i="1">
                                  <a:latin typeface="Cambria Math" panose="02040503050406030204" pitchFamily="18" charset="0"/>
                                </a:rPr>
                                <m:t>𝐷</m:t>
                              </m:r>
                            </m:e>
                          </m:bar>
                        </m:e>
                        <m:sub>
                          <m:r>
                            <a:rPr lang="en-US" i="1">
                              <a:latin typeface="Cambria Math" panose="02040503050406030204" pitchFamily="18" charset="0"/>
                            </a:rPr>
                            <m:t>𝑡</m:t>
                          </m:r>
                        </m:sub>
                        <m:sup>
                          <m:r>
                            <a:rPr lang="en-US" i="1">
                              <a:latin typeface="Cambria Math" panose="02040503050406030204" pitchFamily="18" charset="0"/>
                            </a:rPr>
                            <m:t>𝑇</m:t>
                          </m:r>
                        </m:sup>
                      </m:sSubSup>
                    </m:oMath>
                  </m:oMathPara>
                </a14:m>
                <a:endParaRPr lang="en-US" dirty="0"/>
              </a:p>
              <a:p>
                <a:endParaRPr lang="en-US" dirty="0" smtClean="0"/>
              </a:p>
              <a:p>
                <a:r>
                  <a:rPr lang="en-US" dirty="0" smtClean="0"/>
                  <a:t>Equation above shows </a:t>
                </a:r>
                <a:r>
                  <a:rPr lang="en-US" dirty="0"/>
                  <a:t>that the variation in the NIIP is equal to the current-account balance plus the valuation </a:t>
                </a:r>
                <a:r>
                  <a:rPr lang="en-US" dirty="0" smtClean="0"/>
                  <a:t>effect</a:t>
                </a:r>
              </a:p>
              <a:p>
                <a:endParaRPr lang="en-US" dirty="0"/>
              </a:p>
              <a:p>
                <a:r>
                  <a:rPr lang="fr-FR" dirty="0"/>
                  <a:t>A</a:t>
                </a:r>
                <a:r>
                  <a:rPr lang="en-US" dirty="0" err="1" smtClean="0"/>
                  <a:t>ssets</a:t>
                </a:r>
                <a:r>
                  <a:rPr lang="en-US" dirty="0" smtClean="0"/>
                  <a:t> prices are constant, </a:t>
                </a:r>
                <a:r>
                  <a:rPr lang="en-US" dirty="0"/>
                  <a:t>this effect does not exist and the NIIP variation is exactly equal to the current-account balance.</a:t>
                </a:r>
              </a:p>
              <a:p>
                <a:endParaRPr lang="en-US" dirty="0" smtClean="0"/>
              </a:p>
              <a:p>
                <a:r>
                  <a:rPr lang="en-US" dirty="0" smtClean="0"/>
                  <a:t>An </a:t>
                </a:r>
                <a:r>
                  <a:rPr lang="en-US" dirty="0"/>
                  <a:t>increase in the price of foreign assets held by domestic residents represents an increase in the </a:t>
                </a:r>
                <a:r>
                  <a:rPr lang="en-US" dirty="0" smtClean="0"/>
                  <a:t>NIIP. </a:t>
                </a:r>
              </a:p>
              <a:p>
                <a:pPr lvl="1"/>
                <a:r>
                  <a:rPr lang="en-US" dirty="0" smtClean="0"/>
                  <a:t>Example</a:t>
                </a:r>
                <a:r>
                  <a:rPr lang="en-US" dirty="0"/>
                  <a:t>:</a:t>
                </a:r>
                <a:r>
                  <a:rPr lang="en-US" dirty="0" smtClean="0"/>
                  <a:t> a </a:t>
                </a:r>
                <a:r>
                  <a:rPr lang="en-US" dirty="0"/>
                  <a:t>French resident </a:t>
                </a:r>
                <a:r>
                  <a:rPr lang="en-US" dirty="0" smtClean="0"/>
                  <a:t>owns a </a:t>
                </a:r>
                <a:r>
                  <a:rPr lang="en-US" dirty="0"/>
                  <a:t>factory in Germany and the value of this factory goes up. The greater value of the factory corresponds to an increase in the value of French external credit.</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r="-152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45</a:t>
            </a:fld>
            <a:endParaRPr lang="pt-BR"/>
          </a:p>
        </p:txBody>
      </p:sp>
      <p:sp>
        <p:nvSpPr>
          <p:cNvPr id="4" name="Titre 3"/>
          <p:cNvSpPr>
            <a:spLocks noGrp="1"/>
          </p:cNvSpPr>
          <p:nvPr>
            <p:ph type="title"/>
          </p:nvPr>
        </p:nvSpPr>
        <p:spPr/>
        <p:txBody>
          <a:bodyPr/>
          <a:lstStyle/>
          <a:p>
            <a:r>
              <a:rPr lang="fr-FR" dirty="0" smtClean="0"/>
              <a:t>NIIP, CA and </a:t>
            </a:r>
            <a:r>
              <a:rPr lang="fr-FR" dirty="0" err="1" smtClean="0"/>
              <a:t>Valuation</a:t>
            </a:r>
            <a:r>
              <a:rPr lang="fr-FR" dirty="0" smtClean="0"/>
              <a:t> </a:t>
            </a:r>
            <a:r>
              <a:rPr lang="fr-FR" dirty="0" err="1" smtClean="0"/>
              <a:t>Effect</a:t>
            </a:r>
            <a:endParaRPr lang="en-US" dirty="0"/>
          </a:p>
        </p:txBody>
      </p:sp>
    </p:spTree>
    <p:extLst>
      <p:ext uri="{BB962C8B-B14F-4D97-AF65-F5344CB8AC3E}">
        <p14:creationId xmlns:p14="http://schemas.microsoft.com/office/powerpoint/2010/main" val="12315608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en-US" dirty="0" smtClean="0"/>
              <a:t>Last </a:t>
            </a:r>
            <a:r>
              <a:rPr lang="en-US" dirty="0"/>
              <a:t>term of the </a:t>
            </a:r>
            <a:r>
              <a:rPr lang="en-US" dirty="0" smtClean="0"/>
              <a:t>equation: an </a:t>
            </a:r>
            <a:r>
              <a:rPr lang="en-US" dirty="0"/>
              <a:t>increase in the price of a domestic asset in the hands of a foreign resident means an increase in the country’s foreign liabilities. </a:t>
            </a:r>
            <a:endParaRPr lang="en-US" dirty="0" smtClean="0"/>
          </a:p>
          <a:p>
            <a:endParaRPr lang="en-US" dirty="0"/>
          </a:p>
          <a:p>
            <a:r>
              <a:rPr lang="en-US" dirty="0" smtClean="0"/>
              <a:t>When </a:t>
            </a:r>
            <a:r>
              <a:rPr lang="en-US" dirty="0"/>
              <a:t>a foreign resident makes a direct investment or purchases stocks on the domestic stock market, their gain depends on the performance of the country. </a:t>
            </a:r>
            <a:endParaRPr lang="en-US" dirty="0" smtClean="0"/>
          </a:p>
          <a:p>
            <a:pPr lvl="1"/>
            <a:r>
              <a:rPr lang="en-US" dirty="0" smtClean="0"/>
              <a:t>If </a:t>
            </a:r>
            <a:r>
              <a:rPr lang="en-US" dirty="0"/>
              <a:t>the country does well and the value of its assets increases, the foreigner who invested in the country earns more. </a:t>
            </a:r>
            <a:endParaRPr lang="en-US" dirty="0" smtClean="0"/>
          </a:p>
          <a:p>
            <a:pPr lvl="1"/>
            <a:r>
              <a:rPr lang="en-US" dirty="0" smtClean="0"/>
              <a:t>If </a:t>
            </a:r>
            <a:r>
              <a:rPr lang="en-US" dirty="0"/>
              <a:t>there is a crisis with a consequent reduction of asset prices, the foreign liability is also lower. </a:t>
            </a:r>
            <a:endParaRPr lang="en-US" dirty="0" smtClean="0"/>
          </a:p>
          <a:p>
            <a:endParaRPr lang="en-US" dirty="0"/>
          </a:p>
          <a:p>
            <a:r>
              <a:rPr lang="en-US" dirty="0" smtClean="0"/>
              <a:t>Thus</a:t>
            </a:r>
            <a:r>
              <a:rPr lang="en-US" dirty="0"/>
              <a:t>, </a:t>
            </a:r>
            <a:r>
              <a:rPr lang="en-US" b="1" dirty="0"/>
              <a:t>the foreign investor shares the risk of a country when buying assets where the prices are in some way tied to the economic performance of the country</a:t>
            </a:r>
            <a:r>
              <a:rPr lang="en-US" dirty="0"/>
              <a:t>.</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46</a:t>
            </a:fld>
            <a:endParaRPr lang="pt-BR"/>
          </a:p>
        </p:txBody>
      </p:sp>
      <p:sp>
        <p:nvSpPr>
          <p:cNvPr id="4" name="Titre 3"/>
          <p:cNvSpPr>
            <a:spLocks noGrp="1"/>
          </p:cNvSpPr>
          <p:nvPr>
            <p:ph type="title"/>
          </p:nvPr>
        </p:nvSpPr>
        <p:spPr/>
        <p:txBody>
          <a:bodyPr/>
          <a:lstStyle/>
          <a:p>
            <a:r>
              <a:rPr lang="fr-FR" dirty="0"/>
              <a:t>NIIP, CA and </a:t>
            </a:r>
            <a:r>
              <a:rPr lang="fr-FR" dirty="0" err="1"/>
              <a:t>Valuation</a:t>
            </a:r>
            <a:r>
              <a:rPr lang="fr-FR" dirty="0"/>
              <a:t> </a:t>
            </a:r>
            <a:r>
              <a:rPr lang="fr-FR" dirty="0" err="1"/>
              <a:t>Effect</a:t>
            </a:r>
            <a:endParaRPr lang="en-US" dirty="0"/>
          </a:p>
        </p:txBody>
      </p:sp>
    </p:spTree>
    <p:extLst>
      <p:ext uri="{BB962C8B-B14F-4D97-AF65-F5344CB8AC3E}">
        <p14:creationId xmlns:p14="http://schemas.microsoft.com/office/powerpoint/2010/main" val="4114596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en-US" dirty="0" smtClean="0"/>
              <a:t>Previous chapters: impact </a:t>
            </a:r>
            <a:r>
              <a:rPr lang="en-US" dirty="0"/>
              <a:t>of real and nominal shocks on the exchange rate and current account in different contexts, </a:t>
            </a:r>
            <a:endParaRPr lang="en-US" dirty="0" smtClean="0"/>
          </a:p>
          <a:p>
            <a:pPr lvl="1"/>
            <a:r>
              <a:rPr lang="en-US" dirty="0" smtClean="0"/>
              <a:t>but </a:t>
            </a:r>
            <a:r>
              <a:rPr lang="en-US" dirty="0"/>
              <a:t>always assuming that assets issued from different countries were perfect substitutes. </a:t>
            </a:r>
            <a:endParaRPr lang="en-US" dirty="0" smtClean="0"/>
          </a:p>
          <a:p>
            <a:endParaRPr lang="en-US" dirty="0" smtClean="0"/>
          </a:p>
          <a:p>
            <a:pPr>
              <a:buFont typeface="Wingdings" panose="05000000000000000000" pitchFamily="2" charset="2"/>
              <a:buChar char="Ø"/>
            </a:pPr>
            <a:r>
              <a:rPr lang="en-US" dirty="0" smtClean="0"/>
              <a:t>Not very </a:t>
            </a:r>
            <a:r>
              <a:rPr lang="en-US" dirty="0"/>
              <a:t>useful to understand the global </a:t>
            </a:r>
            <a:r>
              <a:rPr lang="en-US" dirty="0" smtClean="0"/>
              <a:t>imbalances of </a:t>
            </a:r>
            <a:r>
              <a:rPr lang="en-US" dirty="0"/>
              <a:t>the </a:t>
            </a:r>
            <a:r>
              <a:rPr lang="en-US" dirty="0" smtClean="0"/>
              <a:t>2000s</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They do not take </a:t>
            </a:r>
            <a:r>
              <a:rPr lang="en-US" dirty="0"/>
              <a:t>into account the effect of gross capital flow. </a:t>
            </a:r>
            <a:endParaRPr lang="en-US" dirty="0" smtClean="0"/>
          </a:p>
          <a:p>
            <a:endParaRPr lang="en-US" dirty="0"/>
          </a:p>
          <a:p>
            <a:r>
              <a:rPr lang="en-US" dirty="0" smtClean="0"/>
              <a:t>Now </a:t>
            </a:r>
            <a:r>
              <a:rPr lang="en-US" dirty="0"/>
              <a:t>we will consider an open economy economic model, based on Blanchard et al (2005), that allows for this hypothesis</a:t>
            </a:r>
            <a:r>
              <a:rPr lang="en-US" dirty="0" smtClean="0"/>
              <a:t>.</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47</a:t>
            </a:fld>
            <a:endParaRPr lang="pt-BR"/>
          </a:p>
        </p:txBody>
      </p:sp>
      <p:sp>
        <p:nvSpPr>
          <p:cNvPr id="4" name="Titre 3"/>
          <p:cNvSpPr>
            <a:spLocks noGrp="1"/>
          </p:cNvSpPr>
          <p:nvPr>
            <p:ph type="title"/>
          </p:nvPr>
        </p:nvSpPr>
        <p:spPr/>
        <p:txBody>
          <a:bodyPr/>
          <a:lstStyle/>
          <a:p>
            <a:r>
              <a:rPr lang="en-US" dirty="0" smtClean="0"/>
              <a:t>Impact </a:t>
            </a:r>
            <a:r>
              <a:rPr lang="en-US" dirty="0"/>
              <a:t>of Shocks on Exchange Rate and Current </a:t>
            </a:r>
            <a:r>
              <a:rPr lang="en-US" dirty="0" smtClean="0"/>
              <a:t>Account</a:t>
            </a:r>
            <a:endParaRPr lang="en-US" dirty="0"/>
          </a:p>
        </p:txBody>
      </p:sp>
    </p:spTree>
    <p:extLst>
      <p:ext uri="{BB962C8B-B14F-4D97-AF65-F5344CB8AC3E}">
        <p14:creationId xmlns:p14="http://schemas.microsoft.com/office/powerpoint/2010/main" val="24038906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p:txBody>
              <a:bodyPr>
                <a:normAutofit/>
              </a:bodyPr>
              <a:lstStyle/>
              <a:p>
                <a:r>
                  <a:rPr lang="en-US" dirty="0" smtClean="0"/>
                  <a:t>Net </a:t>
                </a:r>
                <a:r>
                  <a:rPr lang="en-US" dirty="0"/>
                  <a:t>foreign credit can be defined as the difference between the wealth of a country and its stock of </a:t>
                </a:r>
                <a:r>
                  <a:rPr lang="en-US" dirty="0" smtClean="0"/>
                  <a:t>assets, as in: </a:t>
                </a:r>
              </a:p>
              <a:p>
                <a:pPr marL="45720" indent="0">
                  <a:buNone/>
                </a:pPr>
                <a:r>
                  <a:rPr lang="en-US" dirty="0" smtClean="0"/>
                  <a:t> </a:t>
                </a:r>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m:ctrlPr>
                        </m:sSubPr>
                        <m:e>
                          <m:r>
                            <a:rPr lang="en-US" i="1"/>
                            <m:t>𝐵</m:t>
                          </m:r>
                        </m:e>
                        <m:sub>
                          <m:r>
                            <a:rPr lang="en-US" i="1"/>
                            <m:t>𝑡</m:t>
                          </m:r>
                        </m:sub>
                      </m:sSub>
                      <m:r>
                        <a:rPr lang="en-US" i="1"/>
                        <m:t>=</m:t>
                      </m:r>
                      <m:f>
                        <m:fPr>
                          <m:ctrlPr>
                            <a:rPr lang="en-US" i="1"/>
                          </m:ctrlPr>
                        </m:fPr>
                        <m:num>
                          <m:sSub>
                            <m:sSubPr>
                              <m:ctrlPr>
                                <a:rPr lang="en-US" i="1"/>
                              </m:ctrlPr>
                            </m:sSubPr>
                            <m:e>
                              <m:r>
                                <a:rPr lang="en-US" i="1"/>
                                <m:t>𝑊</m:t>
                              </m:r>
                            </m:e>
                            <m:sub>
                              <m:r>
                                <a:rPr lang="en-US" i="1"/>
                                <m:t>𝑡</m:t>
                              </m:r>
                            </m:sub>
                          </m:sSub>
                        </m:num>
                        <m:den>
                          <m:sSub>
                            <m:sSubPr>
                              <m:ctrlPr>
                                <a:rPr lang="en-US" i="1"/>
                              </m:ctrlPr>
                            </m:sSubPr>
                            <m:e>
                              <m:r>
                                <m:rPr>
                                  <m:sty m:val="p"/>
                                </m:rPr>
                                <a:rPr lang="en-US"/>
                                <m:t>S</m:t>
                              </m:r>
                            </m:e>
                            <m:sub>
                              <m:r>
                                <a:rPr lang="en-US" i="1"/>
                                <m:t>𝑡</m:t>
                              </m:r>
                            </m:sub>
                          </m:sSub>
                        </m:den>
                      </m:f>
                      <m:r>
                        <a:rPr lang="en-US" i="1"/>
                        <m:t>−</m:t>
                      </m:r>
                      <m:f>
                        <m:fPr>
                          <m:ctrlPr>
                            <a:rPr lang="en-US" i="1"/>
                          </m:ctrlPr>
                        </m:fPr>
                        <m:num>
                          <m:sSub>
                            <m:sSubPr>
                              <m:ctrlPr>
                                <a:rPr lang="en-US" i="1"/>
                              </m:ctrlPr>
                            </m:sSubPr>
                            <m:e>
                              <m:r>
                                <a:rPr lang="en-US" i="1"/>
                                <m:t>𝐴</m:t>
                              </m:r>
                            </m:e>
                            <m:sub>
                              <m:r>
                                <a:rPr lang="en-US" i="1"/>
                                <m:t>𝑡</m:t>
                              </m:r>
                            </m:sub>
                          </m:sSub>
                        </m:num>
                        <m:den>
                          <m:sSub>
                            <m:sSubPr>
                              <m:ctrlPr>
                                <a:rPr lang="en-US" i="1"/>
                              </m:ctrlPr>
                            </m:sSubPr>
                            <m:e>
                              <m:r>
                                <m:rPr>
                                  <m:sty m:val="p"/>
                                </m:rPr>
                                <a:rPr lang="en-US"/>
                                <m:t>S</m:t>
                              </m:r>
                            </m:e>
                            <m:sub>
                              <m:r>
                                <a:rPr lang="en-US" i="1"/>
                                <m:t>𝑡</m:t>
                              </m:r>
                            </m:sub>
                          </m:sSub>
                        </m:den>
                      </m:f>
                      <m:r>
                        <a:rPr lang="en-US" i="1"/>
                        <m:t>,</m:t>
                      </m:r>
                    </m:oMath>
                  </m:oMathPara>
                </a14:m>
                <a:endParaRPr lang="en-US" dirty="0"/>
              </a:p>
              <a:p>
                <a:pPr lvl="1"/>
                <a:endParaRPr lang="en-US" i="1" dirty="0" smtClean="0">
                  <a:latin typeface="Cambria Math"/>
                </a:endParaRPr>
              </a:p>
              <a:p>
                <a:pPr lvl="1"/>
                <a14:m>
                  <m:oMath xmlns:m="http://schemas.openxmlformats.org/officeDocument/2006/math">
                    <m:sSub>
                      <m:sSubPr>
                        <m:ctrlPr>
                          <a:rPr lang="en-US" i="1">
                            <a:latin typeface="Cambria Math"/>
                          </a:rPr>
                        </m:ctrlPr>
                      </m:sSubPr>
                      <m:e>
                        <m:r>
                          <a:rPr lang="en-US" i="1">
                            <a:latin typeface="Cambria Math"/>
                          </a:rPr>
                          <m:t>𝐵</m:t>
                        </m:r>
                      </m:e>
                      <m:sub>
                        <m:r>
                          <a:rPr lang="en-US" i="1">
                            <a:latin typeface="Cambria Math"/>
                          </a:rPr>
                          <m:t>𝑡</m:t>
                        </m:r>
                      </m:sub>
                    </m:sSub>
                    <m:r>
                      <a:rPr lang="en-US" b="0" i="0" smtClean="0">
                        <a:latin typeface="Cambria Math"/>
                      </a:rPr>
                      <m:t>:</m:t>
                    </m:r>
                  </m:oMath>
                </a14:m>
                <a:r>
                  <a:rPr lang="en-US" dirty="0"/>
                  <a:t> </a:t>
                </a:r>
                <a:r>
                  <a:rPr lang="en-US" dirty="0" smtClean="0"/>
                  <a:t>NIIP measured </a:t>
                </a:r>
                <a:r>
                  <a:rPr lang="en-US" dirty="0"/>
                  <a:t>in foreign </a:t>
                </a:r>
                <a:r>
                  <a:rPr lang="en-US" dirty="0" smtClean="0"/>
                  <a:t>currency,</a:t>
                </a:r>
              </a:p>
              <a:p>
                <a:pPr lvl="2"/>
                <a14:m>
                  <m:oMath xmlns:m="http://schemas.openxmlformats.org/officeDocument/2006/math">
                    <m:sSub>
                      <m:sSubPr>
                        <m:ctrlPr>
                          <a:rPr lang="en-US" i="1">
                            <a:latin typeface="Cambria Math"/>
                          </a:rPr>
                        </m:ctrlPr>
                      </m:sSubPr>
                      <m:e>
                        <m:r>
                          <a:rPr lang="en-US" i="1">
                            <a:latin typeface="Cambria Math"/>
                          </a:rPr>
                          <m:t>𝐵</m:t>
                        </m:r>
                      </m:e>
                      <m:sub>
                        <m:r>
                          <a:rPr lang="en-US" i="1">
                            <a:latin typeface="Cambria Math"/>
                          </a:rPr>
                          <m:t>𝑡</m:t>
                        </m:r>
                      </m:sub>
                    </m:sSub>
                    <m:r>
                      <a:rPr lang="en-US" i="1">
                        <a:latin typeface="Cambria Math"/>
                      </a:rPr>
                      <m:t>&gt;0</m:t>
                    </m:r>
                  </m:oMath>
                </a14:m>
                <a:r>
                  <a:rPr lang="en-US" dirty="0"/>
                  <a:t> for a lender country</a:t>
                </a:r>
                <a:r>
                  <a:rPr lang="en-US" dirty="0" smtClean="0"/>
                  <a:t>.</a:t>
                </a:r>
              </a:p>
              <a:p>
                <a:pPr lvl="1"/>
                <a14:m>
                  <m:oMath xmlns:m="http://schemas.openxmlformats.org/officeDocument/2006/math">
                    <m:sSub>
                      <m:sSubPr>
                        <m:ctrlPr>
                          <a:rPr lang="en-US" i="1">
                            <a:latin typeface="Cambria Math"/>
                          </a:rPr>
                        </m:ctrlPr>
                      </m:sSubPr>
                      <m:e>
                        <m:r>
                          <a:rPr lang="en-US" i="1">
                            <a:latin typeface="Cambria Math"/>
                          </a:rPr>
                          <m:t>𝑊</m:t>
                        </m:r>
                      </m:e>
                      <m:sub>
                        <m:r>
                          <a:rPr lang="en-US" i="1">
                            <a:latin typeface="Cambria Math"/>
                          </a:rPr>
                          <m:t>𝑡</m:t>
                        </m:r>
                      </m:sub>
                    </m:sSub>
                  </m:oMath>
                </a14:m>
                <a:r>
                  <a:rPr lang="en-US" dirty="0" smtClean="0"/>
                  <a:t>:</a:t>
                </a:r>
                <a:r>
                  <a:rPr lang="en-US" dirty="0"/>
                  <a:t> </a:t>
                </a:r>
                <a:r>
                  <a:rPr lang="en-US" dirty="0" smtClean="0"/>
                  <a:t>domestic country wealth </a:t>
                </a:r>
              </a:p>
              <a:p>
                <a:pPr lvl="1"/>
                <a14:m>
                  <m:oMath xmlns:m="http://schemas.openxmlformats.org/officeDocument/2006/math">
                    <m:sSub>
                      <m:sSubPr>
                        <m:ctrlPr>
                          <a:rPr lang="en-US" i="1">
                            <a:latin typeface="Cambria Math"/>
                          </a:rPr>
                        </m:ctrlPr>
                      </m:sSubPr>
                      <m:e>
                        <m:r>
                          <a:rPr lang="en-US" i="1">
                            <a:latin typeface="Cambria Math"/>
                          </a:rPr>
                          <m:t>𝐴</m:t>
                        </m:r>
                      </m:e>
                      <m:sub>
                        <m:r>
                          <a:rPr lang="en-US" i="1">
                            <a:latin typeface="Cambria Math"/>
                          </a:rPr>
                          <m:t>𝑡</m:t>
                        </m:r>
                      </m:sub>
                    </m:sSub>
                    <m:r>
                      <a:rPr lang="en-US" b="0" i="0" smtClean="0">
                        <a:latin typeface="Cambria Math"/>
                      </a:rPr>
                      <m:t>:</m:t>
                    </m:r>
                  </m:oMath>
                </a14:m>
                <a:r>
                  <a:rPr lang="en-US" dirty="0" smtClean="0"/>
                  <a:t> stock </a:t>
                </a:r>
                <a:r>
                  <a:rPr lang="en-US" dirty="0"/>
                  <a:t>of </a:t>
                </a:r>
                <a:r>
                  <a:rPr lang="en-US" dirty="0" smtClean="0"/>
                  <a:t>assets</a:t>
                </a:r>
              </a:p>
              <a:p>
                <a:pPr lvl="2"/>
                <a14:m>
                  <m:oMath xmlns:m="http://schemas.openxmlformats.org/officeDocument/2006/math">
                    <m:sSub>
                      <m:sSubPr>
                        <m:ctrlPr>
                          <a:rPr lang="en-US" i="1">
                            <a:latin typeface="Cambria Math"/>
                          </a:rPr>
                        </m:ctrlPr>
                      </m:sSubPr>
                      <m:e>
                        <m:r>
                          <a:rPr lang="en-US" i="1">
                            <a:latin typeface="Cambria Math"/>
                          </a:rPr>
                          <m:t>𝑊</m:t>
                        </m:r>
                      </m:e>
                      <m:sub>
                        <m:r>
                          <a:rPr lang="en-US" i="1">
                            <a:latin typeface="Cambria Math"/>
                          </a:rPr>
                          <m:t>𝑡</m:t>
                        </m:r>
                      </m:sub>
                    </m:sSub>
                  </m:oMath>
                </a14:m>
                <a:r>
                  <a:rPr lang="en-US" dirty="0" smtClean="0"/>
                  <a:t> and </a:t>
                </a:r>
                <a14:m>
                  <m:oMath xmlns:m="http://schemas.openxmlformats.org/officeDocument/2006/math">
                    <m:sSub>
                      <m:sSubPr>
                        <m:ctrlPr>
                          <a:rPr lang="en-US" i="1">
                            <a:latin typeface="Cambria Math"/>
                          </a:rPr>
                        </m:ctrlPr>
                      </m:sSubPr>
                      <m:e>
                        <m:r>
                          <a:rPr lang="en-US" b="0" i="1" smtClean="0">
                            <a:latin typeface="Cambria Math"/>
                          </a:rPr>
                          <m:t>𝐴</m:t>
                        </m:r>
                      </m:e>
                      <m:sub>
                        <m:r>
                          <a:rPr lang="en-US" i="1">
                            <a:latin typeface="Cambria Math"/>
                          </a:rPr>
                          <m:t>𝑡</m:t>
                        </m:r>
                      </m:sub>
                    </m:sSub>
                  </m:oMath>
                </a14:m>
                <a:r>
                  <a:rPr lang="en-US" dirty="0" smtClean="0"/>
                  <a:t> are denominated </a:t>
                </a:r>
                <a:r>
                  <a:rPr lang="en-US" dirty="0"/>
                  <a:t>in domestic </a:t>
                </a:r>
                <a:r>
                  <a:rPr lang="en-US" dirty="0" smtClean="0"/>
                  <a:t>currency. We </a:t>
                </a:r>
                <a:r>
                  <a:rPr lang="en-US" dirty="0"/>
                  <a:t>divide </a:t>
                </a:r>
                <a:r>
                  <a:rPr lang="en-US" dirty="0" smtClean="0"/>
                  <a:t>by </a:t>
                </a:r>
                <a:r>
                  <a:rPr lang="en-US" dirty="0"/>
                  <a:t>the exchange rate </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𝑡</m:t>
                        </m:r>
                      </m:sub>
                    </m:sSub>
                  </m:oMath>
                </a14:m>
                <a:r>
                  <a:rPr lang="en-US" dirty="0"/>
                  <a:t> to obtain </a:t>
                </a:r>
                <a:r>
                  <a:rPr lang="en-US" dirty="0" smtClean="0"/>
                  <a:t>their values in </a:t>
                </a:r>
                <a:r>
                  <a:rPr lang="en-US" dirty="0"/>
                  <a:t>foreign currency,</a:t>
                </a:r>
              </a:p>
              <a:p>
                <a:pPr marL="45720" indent="0">
                  <a:buNone/>
                </a:pPr>
                <a:endParaRPr lang="en-US" dirty="0"/>
              </a:p>
              <a:p>
                <a:endParaRPr lang="en-US" dirty="0"/>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48</a:t>
            </a:fld>
            <a:endParaRPr lang="pt-BR"/>
          </a:p>
        </p:txBody>
      </p:sp>
      <p:sp>
        <p:nvSpPr>
          <p:cNvPr id="4" name="Titre 3"/>
          <p:cNvSpPr>
            <a:spLocks noGrp="1"/>
          </p:cNvSpPr>
          <p:nvPr>
            <p:ph type="title"/>
          </p:nvPr>
        </p:nvSpPr>
        <p:spPr/>
        <p:txBody>
          <a:bodyPr/>
          <a:lstStyle/>
          <a:p>
            <a:r>
              <a:rPr lang="en-US" dirty="0" smtClean="0"/>
              <a:t>Evolution of the NIIP</a:t>
            </a:r>
            <a:endParaRPr lang="en-US" dirty="0"/>
          </a:p>
        </p:txBody>
      </p:sp>
    </p:spTree>
    <p:extLst>
      <p:ext uri="{BB962C8B-B14F-4D97-AF65-F5344CB8AC3E}">
        <p14:creationId xmlns:p14="http://schemas.microsoft.com/office/powerpoint/2010/main" val="3178748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p:txBody>
              <a:bodyPr/>
              <a:lstStyle/>
              <a:p>
                <a:r>
                  <a:rPr lang="en-US" dirty="0" smtClean="0"/>
                  <a:t>Assumption: two </a:t>
                </a:r>
                <a:r>
                  <a:rPr lang="en-US" dirty="0"/>
                  <a:t>countries in the </a:t>
                </a:r>
                <a:r>
                  <a:rPr lang="en-US" dirty="0" smtClean="0"/>
                  <a:t>world (home and foreign) </a:t>
                </a:r>
              </a:p>
              <a:p>
                <a:endParaRPr lang="en-US" dirty="0"/>
              </a:p>
              <a:p>
                <a:r>
                  <a:rPr lang="en-US" dirty="0" smtClean="0"/>
                  <a:t>With only </a:t>
                </a:r>
                <a:r>
                  <a:rPr lang="en-US" dirty="0"/>
                  <a:t>two countries, the NIIP of the home country should be equal to the negative NIIP of the foreign country, </a:t>
                </a:r>
                <a14:m>
                  <m:oMath xmlns:m="http://schemas.openxmlformats.org/officeDocument/2006/math">
                    <m:sSubSup>
                      <m:sSubSupPr>
                        <m:ctrlPr>
                          <a:rPr lang="en-US" i="1"/>
                        </m:ctrlPr>
                      </m:sSubSupPr>
                      <m:e>
                        <m:r>
                          <a:rPr lang="en-US" i="1"/>
                          <m:t>𝐵</m:t>
                        </m:r>
                      </m:e>
                      <m:sub>
                        <m:r>
                          <a:rPr lang="en-US" i="1"/>
                          <m:t>𝑡</m:t>
                        </m:r>
                      </m:sub>
                      <m:sup>
                        <m:r>
                          <a:rPr lang="en-US" i="1"/>
                          <m:t>∗</m:t>
                        </m:r>
                      </m:sup>
                    </m:sSubSup>
                    <m:r>
                      <a:rPr lang="en-US" i="1"/>
                      <m:t>=−</m:t>
                    </m:r>
                    <m:sSub>
                      <m:sSubPr>
                        <m:ctrlPr>
                          <a:rPr lang="en-US" i="1"/>
                        </m:ctrlPr>
                      </m:sSubPr>
                      <m:e>
                        <m:r>
                          <a:rPr lang="en-US" i="1"/>
                          <m:t>𝐵</m:t>
                        </m:r>
                      </m:e>
                      <m:sub>
                        <m:r>
                          <a:rPr lang="en-US" i="1"/>
                          <m:t>𝑡</m:t>
                        </m:r>
                      </m:sub>
                    </m:sSub>
                  </m:oMath>
                </a14:m>
                <a:r>
                  <a:rPr lang="en-US" dirty="0"/>
                  <a:t>: </a:t>
                </a:r>
                <a:endParaRPr lang="en-US" dirty="0"/>
              </a:p>
              <a:p>
                <a:pPr lvl="1"/>
                <a:r>
                  <a:rPr lang="en-US" dirty="0" smtClean="0"/>
                  <a:t>a </a:t>
                </a:r>
                <a:r>
                  <a:rPr lang="en-US" dirty="0"/>
                  <a:t>credit for the home country, for example, corresponds to a debt of equal amount for the foreign country. </a:t>
                </a:r>
                <a:endParaRPr lang="en-US" dirty="0" smtClean="0"/>
              </a:p>
              <a:p>
                <a:endParaRPr lang="en-US" dirty="0" smtClean="0"/>
              </a:p>
              <a:p>
                <a:r>
                  <a:rPr lang="en-US" dirty="0" smtClean="0"/>
                  <a:t>The NIIP for </a:t>
                </a:r>
                <a:r>
                  <a:rPr lang="en-US" dirty="0"/>
                  <a:t>the foreign country</a:t>
                </a:r>
                <a:r>
                  <a:rPr lang="en-US" dirty="0" smtClean="0"/>
                  <a:t>:</a:t>
                </a:r>
              </a:p>
              <a:p>
                <a:endParaRPr lang="en-US" dirty="0"/>
              </a:p>
              <a:p>
                <a:pPr marL="45720" indent="0">
                  <a:buNone/>
                </a:pPr>
                <a14:m>
                  <m:oMathPara xmlns:m="http://schemas.openxmlformats.org/officeDocument/2006/math">
                    <m:oMathParaPr>
                      <m:jc m:val="centerGroup"/>
                    </m:oMathParaPr>
                    <m:oMath xmlns:m="http://schemas.openxmlformats.org/officeDocument/2006/math">
                      <m:sSubSup>
                        <m:sSubSupPr>
                          <m:ctrlPr>
                            <a:rPr lang="en-US" i="1"/>
                          </m:ctrlPr>
                        </m:sSubSupPr>
                        <m:e>
                          <m:r>
                            <a:rPr lang="en-US" i="1"/>
                            <m:t>𝐵</m:t>
                          </m:r>
                        </m:e>
                        <m:sub>
                          <m:r>
                            <a:rPr lang="en-US" i="1"/>
                            <m:t>𝑡</m:t>
                          </m:r>
                        </m:sub>
                        <m:sup>
                          <m:r>
                            <a:rPr lang="pt-BR" i="1"/>
                            <m:t>∗</m:t>
                          </m:r>
                        </m:sup>
                      </m:sSubSup>
                      <m:r>
                        <a:rPr lang="pt-BR" i="1"/>
                        <m:t>=−</m:t>
                      </m:r>
                      <m:sSub>
                        <m:sSubPr>
                          <m:ctrlPr>
                            <a:rPr lang="en-US" i="1"/>
                          </m:ctrlPr>
                        </m:sSubPr>
                        <m:e>
                          <m:r>
                            <a:rPr lang="en-US" i="1"/>
                            <m:t>𝐵</m:t>
                          </m:r>
                        </m:e>
                        <m:sub>
                          <m:r>
                            <a:rPr lang="en-US" i="1"/>
                            <m:t>𝑡</m:t>
                          </m:r>
                        </m:sub>
                      </m:sSub>
                      <m:r>
                        <a:rPr lang="pt-BR" i="1"/>
                        <m:t>=</m:t>
                      </m:r>
                      <m:sSubSup>
                        <m:sSubSupPr>
                          <m:ctrlPr>
                            <a:rPr lang="en-US" i="1"/>
                          </m:ctrlPr>
                        </m:sSubSupPr>
                        <m:e>
                          <m:r>
                            <a:rPr lang="en-US" i="1"/>
                            <m:t>𝑊</m:t>
                          </m:r>
                        </m:e>
                        <m:sub>
                          <m:r>
                            <a:rPr lang="en-US" i="1"/>
                            <m:t>𝑡</m:t>
                          </m:r>
                        </m:sub>
                        <m:sup>
                          <m:r>
                            <a:rPr lang="pt-BR" i="1"/>
                            <m:t>∗</m:t>
                          </m:r>
                        </m:sup>
                      </m:sSubSup>
                      <m:r>
                        <a:rPr lang="pt-BR" i="1"/>
                        <m:t>−</m:t>
                      </m:r>
                      <m:sSubSup>
                        <m:sSubSupPr>
                          <m:ctrlPr>
                            <a:rPr lang="en-US" i="1"/>
                          </m:ctrlPr>
                        </m:sSubSupPr>
                        <m:e>
                          <m:r>
                            <a:rPr lang="en-US" i="1"/>
                            <m:t>𝐴</m:t>
                          </m:r>
                        </m:e>
                        <m:sub>
                          <m:r>
                            <a:rPr lang="en-US" i="1"/>
                            <m:t>𝑡</m:t>
                          </m:r>
                        </m:sub>
                        <m:sup>
                          <m:r>
                            <a:rPr lang="pt-BR" i="1"/>
                            <m:t>∗</m:t>
                          </m:r>
                        </m:sup>
                      </m:sSubSup>
                    </m:oMath>
                  </m:oMathPara>
                </a14:m>
                <a:endParaRPr lang="en-US" dirty="0"/>
              </a:p>
              <a:p>
                <a:endParaRPr lang="en-US" dirty="0"/>
              </a:p>
              <a:p>
                <a:endParaRPr lang="en-US" dirty="0"/>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r="-123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49</a:t>
            </a:fld>
            <a:endParaRPr lang="pt-BR"/>
          </a:p>
        </p:txBody>
      </p:sp>
      <p:sp>
        <p:nvSpPr>
          <p:cNvPr id="4" name="Titre 3"/>
          <p:cNvSpPr>
            <a:spLocks noGrp="1"/>
          </p:cNvSpPr>
          <p:nvPr>
            <p:ph type="title"/>
          </p:nvPr>
        </p:nvSpPr>
        <p:spPr/>
        <p:txBody>
          <a:bodyPr/>
          <a:lstStyle/>
          <a:p>
            <a:r>
              <a:rPr lang="en-US" dirty="0" smtClean="0"/>
              <a:t>Evolution of the NIIP</a:t>
            </a:r>
            <a:endParaRPr lang="en-US" dirty="0"/>
          </a:p>
        </p:txBody>
      </p:sp>
    </p:spTree>
    <p:extLst>
      <p:ext uri="{BB962C8B-B14F-4D97-AF65-F5344CB8AC3E}">
        <p14:creationId xmlns:p14="http://schemas.microsoft.com/office/powerpoint/2010/main" val="4258427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en-US" dirty="0" smtClean="0"/>
              <a:t>First </a:t>
            </a:r>
            <a:r>
              <a:rPr lang="en-US" dirty="0"/>
              <a:t>decade of the </a:t>
            </a:r>
            <a:r>
              <a:rPr lang="en-US" dirty="0" smtClean="0"/>
              <a:t>2000s: the </a:t>
            </a:r>
            <a:r>
              <a:rPr lang="en-US" dirty="0"/>
              <a:t>greatest global economic crisis since the Great Depression of 1929. </a:t>
            </a:r>
            <a:endParaRPr lang="en-US" dirty="0" smtClean="0"/>
          </a:p>
          <a:p>
            <a:endParaRPr lang="en-US" dirty="0"/>
          </a:p>
          <a:p>
            <a:r>
              <a:rPr lang="en-US" dirty="0" smtClean="0"/>
              <a:t>This </a:t>
            </a:r>
            <a:r>
              <a:rPr lang="en-US" dirty="0"/>
              <a:t>crisis </a:t>
            </a:r>
            <a:r>
              <a:rPr lang="en-US" dirty="0" smtClean="0"/>
              <a:t>began </a:t>
            </a:r>
            <a:r>
              <a:rPr lang="en-US" dirty="0"/>
              <a:t>in the United States in 2007 and spread worldwide, but not exactly as described in the previous paragraph. </a:t>
            </a:r>
            <a:endParaRPr lang="en-US" dirty="0" smtClean="0"/>
          </a:p>
          <a:p>
            <a:endParaRPr lang="en-US" dirty="0"/>
          </a:p>
          <a:p>
            <a:r>
              <a:rPr lang="en-US" dirty="0" smtClean="0"/>
              <a:t>Global </a:t>
            </a:r>
            <a:r>
              <a:rPr lang="en-US" dirty="0"/>
              <a:t>imbalances </a:t>
            </a:r>
            <a:r>
              <a:rPr lang="en-US" dirty="0" smtClean="0"/>
              <a:t>did not directly </a:t>
            </a:r>
            <a:r>
              <a:rPr lang="en-US" dirty="0"/>
              <a:t>caused the crisis, </a:t>
            </a:r>
            <a:r>
              <a:rPr lang="en-US" dirty="0" smtClean="0"/>
              <a:t>but it was </a:t>
            </a:r>
            <a:r>
              <a:rPr lang="en-US" dirty="0"/>
              <a:t>responsible for the </a:t>
            </a:r>
            <a:r>
              <a:rPr lang="en-US" dirty="0" smtClean="0"/>
              <a:t>increased financial </a:t>
            </a:r>
            <a:r>
              <a:rPr lang="en-US" dirty="0"/>
              <a:t>fragility that unleashed it.</a:t>
            </a:r>
          </a:p>
          <a:p>
            <a:endParaRPr lang="en-US" dirty="0" smtClean="0"/>
          </a:p>
          <a:p>
            <a:r>
              <a:rPr lang="en-US" dirty="0" smtClean="0"/>
              <a:t>How </a:t>
            </a:r>
            <a:r>
              <a:rPr lang="en-US" dirty="0"/>
              <a:t>does one explain that the so called </a:t>
            </a:r>
            <a:r>
              <a:rPr lang="en-US" i="1" dirty="0"/>
              <a:t>global imbalances</a:t>
            </a:r>
            <a:r>
              <a:rPr lang="en-US" dirty="0"/>
              <a:t> were in fact </a:t>
            </a:r>
            <a:r>
              <a:rPr lang="en-US" i="1" dirty="0"/>
              <a:t>imbalances</a:t>
            </a:r>
            <a:r>
              <a:rPr lang="en-US" dirty="0"/>
              <a:t>, given they lasted ten </a:t>
            </a:r>
            <a:r>
              <a:rPr lang="en-US" dirty="0" smtClean="0"/>
              <a:t>years? </a:t>
            </a:r>
          </a:p>
          <a:p>
            <a:endParaRPr lang="en-US" dirty="0"/>
          </a:p>
          <a:p>
            <a:r>
              <a:rPr lang="en-US" dirty="0" smtClean="0"/>
              <a:t>It </a:t>
            </a:r>
            <a:r>
              <a:rPr lang="en-US" dirty="0"/>
              <a:t>is necessary to understand what really generated such flows</a:t>
            </a:r>
            <a:r>
              <a:rPr lang="en-US" dirty="0" smtClean="0"/>
              <a:t>.</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5</a:t>
            </a:fld>
            <a:endParaRPr lang="pt-BR"/>
          </a:p>
        </p:txBody>
      </p:sp>
      <p:sp>
        <p:nvSpPr>
          <p:cNvPr id="4" name="Titre 3"/>
          <p:cNvSpPr>
            <a:spLocks noGrp="1"/>
          </p:cNvSpPr>
          <p:nvPr>
            <p:ph type="title"/>
          </p:nvPr>
        </p:nvSpPr>
        <p:spPr/>
        <p:txBody>
          <a:bodyPr/>
          <a:lstStyle/>
          <a:p>
            <a:r>
              <a:rPr lang="fr-FR" dirty="0" smtClean="0"/>
              <a:t>Introduction</a:t>
            </a:r>
            <a:endParaRPr lang="en-US" dirty="0"/>
          </a:p>
        </p:txBody>
      </p:sp>
    </p:spTree>
    <p:extLst>
      <p:ext uri="{BB962C8B-B14F-4D97-AF65-F5344CB8AC3E}">
        <p14:creationId xmlns:p14="http://schemas.microsoft.com/office/powerpoint/2010/main" val="36073941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Investor </a:t>
            </a:r>
            <a:r>
              <a:rPr lang="en-US" dirty="0"/>
              <a:t>portfolio </a:t>
            </a:r>
            <a:r>
              <a:rPr lang="en-US" dirty="0" smtClean="0"/>
              <a:t>allocation:</a:t>
            </a:r>
          </a:p>
          <a:p>
            <a:pPr lvl="1"/>
            <a:r>
              <a:rPr lang="en-US" dirty="0" smtClean="0"/>
              <a:t>When </a:t>
            </a:r>
            <a:r>
              <a:rPr lang="en-US" dirty="0"/>
              <a:t>assets have different characteristics, depending on their issuing country, they no longer are considered perfect substitutes</a:t>
            </a:r>
            <a:r>
              <a:rPr lang="en-US" dirty="0" smtClean="0"/>
              <a:t>.</a:t>
            </a:r>
          </a:p>
          <a:p>
            <a:pPr lvl="1"/>
            <a:r>
              <a:rPr lang="en-US" dirty="0" smtClean="0"/>
              <a:t>Investors </a:t>
            </a:r>
            <a:r>
              <a:rPr lang="en-US" dirty="0"/>
              <a:t>are no longer indifferent in relation to what asset to acquire, even if they offer the same return</a:t>
            </a:r>
            <a:r>
              <a:rPr lang="en-US" dirty="0" smtClean="0"/>
              <a:t>.</a:t>
            </a:r>
          </a:p>
          <a:p>
            <a:endParaRPr lang="en-US" dirty="0" smtClean="0"/>
          </a:p>
          <a:p>
            <a:r>
              <a:rPr lang="en-US" dirty="0" smtClean="0"/>
              <a:t>Example: </a:t>
            </a:r>
          </a:p>
          <a:p>
            <a:pPr lvl="1"/>
            <a:r>
              <a:rPr lang="en-US" dirty="0" smtClean="0"/>
              <a:t>A </a:t>
            </a:r>
            <a:r>
              <a:rPr lang="en-US" dirty="0"/>
              <a:t>fall in the price of oil can reduce the return on Venezuelan </a:t>
            </a:r>
            <a:r>
              <a:rPr lang="en-US" dirty="0" smtClean="0"/>
              <a:t>assets, but not on Chilean assets</a:t>
            </a:r>
          </a:p>
          <a:p>
            <a:pPr lvl="1"/>
            <a:r>
              <a:rPr lang="en-US" dirty="0" smtClean="0"/>
              <a:t>The </a:t>
            </a:r>
            <a:r>
              <a:rPr lang="en-US" dirty="0"/>
              <a:t>price of copper, on the other hand, would affect the Chilean economy, but not the Venezuelan</a:t>
            </a:r>
            <a:r>
              <a:rPr lang="en-US" dirty="0" smtClean="0"/>
              <a:t>.</a:t>
            </a:r>
          </a:p>
          <a:p>
            <a:pPr lvl="1"/>
            <a:r>
              <a:rPr lang="en-US" dirty="0" smtClean="0"/>
              <a:t>Best </a:t>
            </a:r>
            <a:r>
              <a:rPr lang="en-US" dirty="0"/>
              <a:t>option for </a:t>
            </a:r>
            <a:r>
              <a:rPr lang="en-US" dirty="0" smtClean="0"/>
              <a:t>investors: diversify </a:t>
            </a:r>
            <a:r>
              <a:rPr lang="en-US" dirty="0"/>
              <a:t>their asset </a:t>
            </a:r>
            <a:r>
              <a:rPr lang="en-US" dirty="0" smtClean="0"/>
              <a:t>portfolio </a:t>
            </a:r>
            <a:r>
              <a:rPr lang="en-US" dirty="0"/>
              <a:t>to reduce the volatility of the average yield in their </a:t>
            </a:r>
            <a:r>
              <a:rPr lang="en-US" dirty="0" smtClean="0"/>
              <a:t>portfolio.</a:t>
            </a:r>
          </a:p>
          <a:p>
            <a:pPr marL="434340" indent="-342900"/>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50</a:t>
            </a:fld>
            <a:endParaRPr lang="pt-BR"/>
          </a:p>
        </p:txBody>
      </p:sp>
      <p:sp>
        <p:nvSpPr>
          <p:cNvPr id="4" name="Titre 3"/>
          <p:cNvSpPr>
            <a:spLocks noGrp="1"/>
          </p:cNvSpPr>
          <p:nvPr>
            <p:ph type="title"/>
          </p:nvPr>
        </p:nvSpPr>
        <p:spPr/>
        <p:txBody>
          <a:bodyPr/>
          <a:lstStyle/>
          <a:p>
            <a:r>
              <a:rPr lang="en-US" dirty="0" smtClean="0"/>
              <a:t>Portfolio Allocation</a:t>
            </a:r>
            <a:endParaRPr lang="en-US" dirty="0"/>
          </a:p>
        </p:txBody>
      </p:sp>
    </p:spTree>
    <p:extLst>
      <p:ext uri="{BB962C8B-B14F-4D97-AF65-F5344CB8AC3E}">
        <p14:creationId xmlns:p14="http://schemas.microsoft.com/office/powerpoint/2010/main" val="2173458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Finance </a:t>
            </a:r>
            <a:r>
              <a:rPr lang="en-US" dirty="0"/>
              <a:t>literature has extensively studied the optimum portfolio allocation decision when assets are risky and the investor is risk averse. </a:t>
            </a:r>
            <a:endParaRPr lang="en-US" dirty="0" smtClean="0"/>
          </a:p>
          <a:p>
            <a:endParaRPr lang="en-US" dirty="0"/>
          </a:p>
          <a:p>
            <a:r>
              <a:rPr lang="en-US" dirty="0" smtClean="0"/>
              <a:t>We </a:t>
            </a:r>
            <a:r>
              <a:rPr lang="en-US" dirty="0"/>
              <a:t>are not going to develop a model of portfolio allocation based on microfoundations. </a:t>
            </a:r>
            <a:endParaRPr lang="en-US" dirty="0" smtClean="0"/>
          </a:p>
          <a:p>
            <a:endParaRPr lang="en-US" dirty="0"/>
          </a:p>
          <a:p>
            <a:r>
              <a:rPr lang="en-US" dirty="0" smtClean="0"/>
              <a:t>We </a:t>
            </a:r>
            <a:r>
              <a:rPr lang="en-US" dirty="0"/>
              <a:t>will simply assume the result of a model of this </a:t>
            </a:r>
            <a:r>
              <a:rPr lang="en-US" dirty="0" smtClean="0"/>
              <a:t>genre:</a:t>
            </a:r>
          </a:p>
          <a:p>
            <a:pPr lvl="1"/>
            <a:r>
              <a:rPr lang="en-US" dirty="0" smtClean="0"/>
              <a:t>The share of wealth allocated for each type of asset is </a:t>
            </a:r>
            <a:r>
              <a:rPr lang="en-US" dirty="0"/>
              <a:t>a function of the relative yield expected for the assets.</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51</a:t>
            </a:fld>
            <a:endParaRPr lang="pt-BR"/>
          </a:p>
        </p:txBody>
      </p:sp>
      <p:sp>
        <p:nvSpPr>
          <p:cNvPr id="4" name="Titre 3"/>
          <p:cNvSpPr>
            <a:spLocks noGrp="1"/>
          </p:cNvSpPr>
          <p:nvPr>
            <p:ph type="title"/>
          </p:nvPr>
        </p:nvSpPr>
        <p:spPr/>
        <p:txBody>
          <a:bodyPr/>
          <a:lstStyle/>
          <a:p>
            <a:r>
              <a:rPr lang="en-US" dirty="0" smtClean="0"/>
              <a:t>Portfolio Allocation</a:t>
            </a:r>
            <a:endParaRPr lang="en-US" dirty="0"/>
          </a:p>
        </p:txBody>
      </p:sp>
    </p:spTree>
    <p:extLst>
      <p:ext uri="{BB962C8B-B14F-4D97-AF65-F5344CB8AC3E}">
        <p14:creationId xmlns:p14="http://schemas.microsoft.com/office/powerpoint/2010/main" val="17720134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p:txBody>
              <a:bodyPr>
                <a:normAutofit fontScale="85000" lnSpcReduction="20000"/>
              </a:bodyPr>
              <a:lstStyle/>
              <a:p>
                <a14:m>
                  <m:oMath xmlns:m="http://schemas.openxmlformats.org/officeDocument/2006/math">
                    <m:r>
                      <m:rPr>
                        <m:sty m:val="p"/>
                      </m:rPr>
                      <a:rPr lang="en-US"/>
                      <m:t>Λ</m:t>
                    </m:r>
                  </m:oMath>
                </a14:m>
                <a:r>
                  <a:rPr lang="en-US" dirty="0" smtClean="0"/>
                  <a:t>:</a:t>
                </a:r>
                <a:r>
                  <a:rPr lang="en-US" dirty="0"/>
                  <a:t> </a:t>
                </a:r>
                <a:r>
                  <a:rPr lang="en-US" dirty="0" smtClean="0"/>
                  <a:t>the </a:t>
                </a:r>
                <a:r>
                  <a:rPr lang="en-US" dirty="0"/>
                  <a:t>share of wealth the home country allocates for its own </a:t>
                </a:r>
                <a:r>
                  <a:rPr lang="en-US" dirty="0" smtClean="0"/>
                  <a:t>assets</a:t>
                </a:r>
              </a:p>
              <a:p>
                <a14:m>
                  <m:oMath xmlns:m="http://schemas.openxmlformats.org/officeDocument/2006/math">
                    <m:sSup>
                      <m:sSupPr>
                        <m:ctrlPr>
                          <a:rPr lang="en-US" i="1"/>
                        </m:ctrlPr>
                      </m:sSupPr>
                      <m:e>
                        <m:r>
                          <m:rPr>
                            <m:sty m:val="p"/>
                          </m:rPr>
                          <a:rPr lang="en-US"/>
                          <m:t>Λ</m:t>
                        </m:r>
                      </m:e>
                      <m:sup>
                        <m:r>
                          <a:rPr lang="en-US" i="1"/>
                          <m:t>∗</m:t>
                        </m:r>
                      </m:sup>
                    </m:sSup>
                  </m:oMath>
                </a14:m>
                <a:r>
                  <a:rPr lang="en-US" dirty="0" smtClean="0"/>
                  <a:t>:</a:t>
                </a:r>
                <a:r>
                  <a:rPr lang="en-US" dirty="0"/>
                  <a:t> </a:t>
                </a:r>
                <a:r>
                  <a:rPr lang="en-US" dirty="0" smtClean="0"/>
                  <a:t>the share of wealth the foreign country allocates </a:t>
                </a:r>
                <a:r>
                  <a:rPr lang="en-US" dirty="0"/>
                  <a:t>for </a:t>
                </a:r>
                <a:r>
                  <a:rPr lang="en-US" dirty="0" smtClean="0"/>
                  <a:t>its own assets </a:t>
                </a:r>
              </a:p>
              <a:p>
                <a:r>
                  <a:rPr lang="en-US" dirty="0" smtClean="0"/>
                  <a:t>Shares </a:t>
                </a:r>
                <a14:m>
                  <m:oMath xmlns:m="http://schemas.openxmlformats.org/officeDocument/2006/math">
                    <m:r>
                      <m:rPr>
                        <m:sty m:val="p"/>
                      </m:rPr>
                      <a:rPr lang="en-US"/>
                      <m:t>Λ</m:t>
                    </m:r>
                  </m:oMath>
                </a14:m>
                <a:r>
                  <a:rPr lang="en-US" dirty="0"/>
                  <a:t> and </a:t>
                </a:r>
                <a14:m>
                  <m:oMath xmlns:m="http://schemas.openxmlformats.org/officeDocument/2006/math">
                    <m:sSup>
                      <m:sSupPr>
                        <m:ctrlPr>
                          <a:rPr lang="en-US" i="1"/>
                        </m:ctrlPr>
                      </m:sSupPr>
                      <m:e>
                        <m:r>
                          <m:rPr>
                            <m:sty m:val="p"/>
                          </m:rPr>
                          <a:rPr lang="en-US"/>
                          <m:t>Λ</m:t>
                        </m:r>
                      </m:e>
                      <m:sup>
                        <m:r>
                          <a:rPr lang="en-US" i="1"/>
                          <m:t>∗</m:t>
                        </m:r>
                      </m:sup>
                    </m:sSup>
                  </m:oMath>
                </a14:m>
                <a:r>
                  <a:rPr lang="en-US" dirty="0"/>
                  <a:t> are </a:t>
                </a:r>
                <a:r>
                  <a:rPr lang="en-US" dirty="0" smtClean="0"/>
                  <a:t>functions of the </a:t>
                </a:r>
                <a:r>
                  <a:rPr lang="en-US" dirty="0"/>
                  <a:t>relative yield of the assets, as well as by exogenous variable  which captures shocks that tilt preferences in favor of foreign assets. </a:t>
                </a:r>
                <a:endParaRPr lang="en-US" dirty="0" smtClean="0"/>
              </a:p>
              <a:p>
                <a:endParaRPr lang="en-US" dirty="0"/>
              </a:p>
              <a:p>
                <a:r>
                  <a:rPr lang="en-US" dirty="0" smtClean="0"/>
                  <a:t>They </a:t>
                </a:r>
                <a:r>
                  <a:rPr lang="en-US" dirty="0"/>
                  <a:t>can then be represented by the following functions: </a:t>
                </a:r>
              </a:p>
              <a:p>
                <a:pPr marL="45720" indent="0">
                  <a:buNone/>
                </a:pPr>
                <a:endParaRPr lang="en-US" i="1" dirty="0" smtClean="0"/>
              </a:p>
              <a:p>
                <a:pPr marL="45720" indent="0">
                  <a:buNone/>
                </a:pPr>
                <a14:m>
                  <m:oMathPara xmlns:m="http://schemas.openxmlformats.org/officeDocument/2006/math">
                    <m:oMathParaPr>
                      <m:jc m:val="centerGroup"/>
                    </m:oMathParaPr>
                    <m:oMath xmlns:m="http://schemas.openxmlformats.org/officeDocument/2006/math">
                      <m:sSub>
                        <m:sSubPr>
                          <m:ctrlPr>
                            <a:rPr lang="en-US" i="1"/>
                          </m:ctrlPr>
                        </m:sSubPr>
                        <m:e>
                          <m:r>
                            <m:rPr>
                              <m:sty m:val="p"/>
                            </m:rPr>
                            <a:rPr lang="fr-FR"/>
                            <m:t>Λ</m:t>
                          </m:r>
                        </m:e>
                        <m:sub>
                          <m:r>
                            <a:rPr lang="en-US" i="1"/>
                            <m:t>𝑡</m:t>
                          </m:r>
                        </m:sub>
                      </m:sSub>
                      <m:r>
                        <a:rPr lang="en-US" i="1"/>
                        <m:t>=</m:t>
                      </m:r>
                      <m:r>
                        <m:rPr>
                          <m:sty m:val="p"/>
                        </m:rPr>
                        <a:rPr lang="fr-FR"/>
                        <m:t>Λ</m:t>
                      </m:r>
                      <m:d>
                        <m:dPr>
                          <m:ctrlPr>
                            <a:rPr lang="en-US" i="1"/>
                          </m:ctrlPr>
                        </m:dPr>
                        <m:e>
                          <m:sSubSup>
                            <m:sSubSupPr>
                              <m:ctrlPr>
                                <a:rPr lang="en-US" i="1"/>
                              </m:ctrlPr>
                            </m:sSubSupPr>
                            <m:e>
                              <m:r>
                                <a:rPr lang="en-US" i="1"/>
                                <m:t>𝑅</m:t>
                              </m:r>
                            </m:e>
                            <m:sub>
                              <m:r>
                                <a:rPr lang="en-US" i="1"/>
                                <m:t>𝑡</m:t>
                              </m:r>
                              <m:r>
                                <a:rPr lang="en-US" i="1"/>
                                <m:t>+1</m:t>
                              </m:r>
                            </m:sub>
                            <m:sup>
                              <m:r>
                                <a:rPr lang="en-US" i="1"/>
                                <m:t>ℯ</m:t>
                              </m:r>
                            </m:sup>
                          </m:sSubSup>
                          <m:r>
                            <a:rPr lang="en-US" i="1"/>
                            <m:t>,</m:t>
                          </m:r>
                          <m:sSub>
                            <m:sSubPr>
                              <m:ctrlPr>
                                <a:rPr lang="en-US" i="1"/>
                              </m:ctrlPr>
                            </m:sSubPr>
                            <m:e>
                              <m:r>
                                <a:rPr lang="en-US" i="1"/>
                                <m:t>𝑣</m:t>
                              </m:r>
                            </m:e>
                            <m:sub>
                              <m:r>
                                <a:rPr lang="en-US" i="1"/>
                                <m:t>𝑡</m:t>
                              </m:r>
                            </m:sub>
                          </m:sSub>
                        </m:e>
                      </m:d>
                    </m:oMath>
                  </m:oMathPara>
                </a14:m>
                <a:endParaRPr lang="en-US" dirty="0"/>
              </a:p>
              <a:p>
                <a:pPr marL="45720" indent="0">
                  <a:buNone/>
                </a:pPr>
                <a:endParaRPr lang="en-US" i="1" dirty="0" smtClean="0"/>
              </a:p>
              <a:p>
                <a:pPr marL="45720" indent="0">
                  <a:buNone/>
                </a:pPr>
                <a14:m>
                  <m:oMathPara xmlns:m="http://schemas.openxmlformats.org/officeDocument/2006/math">
                    <m:oMathParaPr>
                      <m:jc m:val="centerGroup"/>
                    </m:oMathParaPr>
                    <m:oMath xmlns:m="http://schemas.openxmlformats.org/officeDocument/2006/math">
                      <m:sSubSup>
                        <m:sSubSupPr>
                          <m:ctrlPr>
                            <a:rPr lang="en-US" i="1"/>
                          </m:ctrlPr>
                        </m:sSubSupPr>
                        <m:e>
                          <m:r>
                            <m:rPr>
                              <m:sty m:val="p"/>
                            </m:rPr>
                            <a:rPr lang="fr-FR"/>
                            <m:t>Λ</m:t>
                          </m:r>
                        </m:e>
                        <m:sub>
                          <m:r>
                            <a:rPr lang="en-US" i="1"/>
                            <m:t>𝑡</m:t>
                          </m:r>
                        </m:sub>
                        <m:sup>
                          <m:r>
                            <a:rPr lang="en-US" i="1"/>
                            <m:t>∗</m:t>
                          </m:r>
                        </m:sup>
                      </m:sSubSup>
                      <m:r>
                        <a:rPr lang="en-US" i="1"/>
                        <m:t>=</m:t>
                      </m:r>
                      <m:sSup>
                        <m:sSupPr>
                          <m:ctrlPr>
                            <a:rPr lang="en-US" i="1"/>
                          </m:ctrlPr>
                        </m:sSupPr>
                        <m:e>
                          <m:r>
                            <m:rPr>
                              <m:sty m:val="p"/>
                            </m:rPr>
                            <a:rPr lang="fr-FR"/>
                            <m:t>Λ</m:t>
                          </m:r>
                        </m:e>
                        <m:sup>
                          <m:r>
                            <a:rPr lang="en-US" i="1"/>
                            <m:t>∗</m:t>
                          </m:r>
                        </m:sup>
                      </m:sSup>
                      <m:d>
                        <m:dPr>
                          <m:ctrlPr>
                            <a:rPr lang="en-US" i="1"/>
                          </m:ctrlPr>
                        </m:dPr>
                        <m:e>
                          <m:sSubSup>
                            <m:sSubSupPr>
                              <m:ctrlPr>
                                <a:rPr lang="en-US" i="1"/>
                              </m:ctrlPr>
                            </m:sSubSupPr>
                            <m:e>
                              <m:r>
                                <a:rPr lang="en-US" i="1"/>
                                <m:t>𝑅</m:t>
                              </m:r>
                            </m:e>
                            <m:sub>
                              <m:r>
                                <a:rPr lang="en-US" i="1"/>
                                <m:t>𝑡</m:t>
                              </m:r>
                              <m:r>
                                <a:rPr lang="en-US" i="1"/>
                                <m:t>+1</m:t>
                              </m:r>
                            </m:sub>
                            <m:sup>
                              <m:r>
                                <a:rPr lang="en-US" i="1"/>
                                <m:t>ℯ</m:t>
                              </m:r>
                            </m:sup>
                          </m:sSubSup>
                          <m:r>
                            <a:rPr lang="en-US" i="1"/>
                            <m:t>,</m:t>
                          </m:r>
                          <m:sSub>
                            <m:sSubPr>
                              <m:ctrlPr>
                                <a:rPr lang="en-US" i="1"/>
                              </m:ctrlPr>
                            </m:sSubPr>
                            <m:e>
                              <m:r>
                                <a:rPr lang="en-US" i="1"/>
                                <m:t>𝑣</m:t>
                              </m:r>
                            </m:e>
                            <m:sub>
                              <m:r>
                                <a:rPr lang="en-US" i="1"/>
                                <m:t>𝑡</m:t>
                              </m:r>
                            </m:sub>
                          </m:sSub>
                        </m:e>
                      </m:d>
                    </m:oMath>
                  </m:oMathPara>
                </a14:m>
                <a:endParaRPr lang="en-US" dirty="0"/>
              </a:p>
              <a:p>
                <a:endParaRPr lang="en-US" dirty="0"/>
              </a:p>
              <a:p>
                <a:pPr lvl="1"/>
                <a:r>
                  <a:rPr lang="en-US" dirty="0"/>
                  <a:t>where:</a:t>
                </a:r>
              </a:p>
              <a:p>
                <a:pPr marL="45720" indent="0">
                  <a:buNone/>
                </a:pPr>
                <a:r>
                  <a:rPr lang="en-US" dirty="0"/>
                  <a:t> </a:t>
                </a:r>
              </a:p>
              <a:p>
                <a:pPr marL="45720" indent="0">
                  <a:buNone/>
                </a:pPr>
                <a14:m>
                  <m:oMathPara xmlns:m="http://schemas.openxmlformats.org/officeDocument/2006/math">
                    <m:oMathParaPr>
                      <m:jc m:val="centerGroup"/>
                    </m:oMathParaPr>
                    <m:oMath xmlns:m="http://schemas.openxmlformats.org/officeDocument/2006/math">
                      <m:sSubSup>
                        <m:sSubSupPr>
                          <m:ctrlPr>
                            <a:rPr lang="en-US" i="1"/>
                          </m:ctrlPr>
                        </m:sSubSupPr>
                        <m:e>
                          <m:r>
                            <a:rPr lang="en-US" i="1"/>
                            <m:t>𝑅</m:t>
                          </m:r>
                        </m:e>
                        <m:sub>
                          <m:r>
                            <a:rPr lang="en-US" i="1"/>
                            <m:t>𝑡</m:t>
                          </m:r>
                          <m:r>
                            <a:rPr lang="en-US" i="1"/>
                            <m:t>+1</m:t>
                          </m:r>
                        </m:sub>
                        <m:sup>
                          <m:r>
                            <a:rPr lang="en-US" i="1"/>
                            <m:t>ℯ</m:t>
                          </m:r>
                        </m:sup>
                      </m:sSubSup>
                      <m:r>
                        <a:rPr lang="en-US" i="1"/>
                        <m:t>≡</m:t>
                      </m:r>
                      <m:d>
                        <m:dPr>
                          <m:ctrlPr>
                            <a:rPr lang="en-US" i="1"/>
                          </m:ctrlPr>
                        </m:dPr>
                        <m:e>
                          <m:f>
                            <m:fPr>
                              <m:ctrlPr>
                                <a:rPr lang="en-US" i="1"/>
                              </m:ctrlPr>
                            </m:fPr>
                            <m:num>
                              <m:r>
                                <a:rPr lang="en-US" i="1"/>
                                <m:t>1+</m:t>
                              </m:r>
                              <m:sSub>
                                <m:sSubPr>
                                  <m:ctrlPr>
                                    <a:rPr lang="en-US" i="1"/>
                                  </m:ctrlPr>
                                </m:sSubPr>
                                <m:e>
                                  <m:r>
                                    <m:rPr>
                                      <m:sty m:val="p"/>
                                    </m:rPr>
                                    <a:rPr lang="en-US"/>
                                    <m:t>i</m:t>
                                  </m:r>
                                </m:e>
                                <m:sub>
                                  <m:r>
                                    <a:rPr lang="en-US" i="1"/>
                                    <m:t>𝑡</m:t>
                                  </m:r>
                                </m:sub>
                              </m:sSub>
                            </m:num>
                            <m:den>
                              <m:r>
                                <a:rPr lang="en-US" i="1"/>
                                <m:t>1+</m:t>
                              </m:r>
                              <m:sSubSup>
                                <m:sSubSupPr>
                                  <m:ctrlPr>
                                    <a:rPr lang="en-US" i="1"/>
                                  </m:ctrlPr>
                                </m:sSubSupPr>
                                <m:e>
                                  <m:r>
                                    <m:rPr>
                                      <m:sty m:val="p"/>
                                    </m:rPr>
                                    <a:rPr lang="en-US"/>
                                    <m:t>i</m:t>
                                  </m:r>
                                </m:e>
                                <m:sub>
                                  <m:r>
                                    <a:rPr lang="en-US" i="1"/>
                                    <m:t>𝑡</m:t>
                                  </m:r>
                                </m:sub>
                                <m:sup>
                                  <m:r>
                                    <a:rPr lang="en-US" i="1"/>
                                    <m:t>∗</m:t>
                                  </m:r>
                                </m:sup>
                              </m:sSubSup>
                            </m:den>
                          </m:f>
                        </m:e>
                      </m:d>
                      <m:f>
                        <m:fPr>
                          <m:ctrlPr>
                            <a:rPr lang="en-US" i="1"/>
                          </m:ctrlPr>
                        </m:fPr>
                        <m:num>
                          <m:sSub>
                            <m:sSubPr>
                              <m:ctrlPr>
                                <a:rPr lang="en-US" i="1"/>
                              </m:ctrlPr>
                            </m:sSubPr>
                            <m:e>
                              <m:r>
                                <m:rPr>
                                  <m:sty m:val="p"/>
                                </m:rPr>
                                <a:rPr lang="en-US"/>
                                <m:t>S</m:t>
                              </m:r>
                            </m:e>
                            <m:sub>
                              <m:r>
                                <a:rPr lang="en-US" i="1"/>
                                <m:t>𝑡</m:t>
                              </m:r>
                            </m:sub>
                          </m:sSub>
                        </m:num>
                        <m:den>
                          <m:r>
                            <a:rPr lang="en-US" i="1"/>
                            <m:t>𝐸</m:t>
                          </m:r>
                          <m:d>
                            <m:dPr>
                              <m:ctrlPr>
                                <a:rPr lang="en-US" i="1"/>
                              </m:ctrlPr>
                            </m:dPr>
                            <m:e>
                              <m:sSub>
                                <m:sSubPr>
                                  <m:ctrlPr>
                                    <a:rPr lang="en-US" i="1"/>
                                  </m:ctrlPr>
                                </m:sSubPr>
                                <m:e>
                                  <m:r>
                                    <m:rPr>
                                      <m:sty m:val="p"/>
                                    </m:rPr>
                                    <a:rPr lang="en-US"/>
                                    <m:t>S</m:t>
                                  </m:r>
                                </m:e>
                                <m:sub>
                                  <m:r>
                                    <a:rPr lang="en-US" i="1"/>
                                    <m:t>𝑡</m:t>
                                  </m:r>
                                  <m:r>
                                    <a:rPr lang="en-US" i="1"/>
                                    <m:t>+1</m:t>
                                  </m:r>
                                </m:sub>
                              </m:sSub>
                            </m:e>
                          </m:d>
                        </m:den>
                      </m:f>
                    </m:oMath>
                  </m:oMathPara>
                </a14:m>
                <a:endParaRPr lang="en-US" dirty="0"/>
              </a:p>
              <a:p>
                <a:endParaRPr lang="en-US" dirty="0"/>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1521"/>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52</a:t>
            </a:fld>
            <a:endParaRPr lang="pt-BR"/>
          </a:p>
        </p:txBody>
      </p:sp>
      <p:sp>
        <p:nvSpPr>
          <p:cNvPr id="4" name="Titre 3"/>
          <p:cNvSpPr>
            <a:spLocks noGrp="1"/>
          </p:cNvSpPr>
          <p:nvPr>
            <p:ph type="title"/>
          </p:nvPr>
        </p:nvSpPr>
        <p:spPr/>
        <p:txBody>
          <a:bodyPr/>
          <a:lstStyle/>
          <a:p>
            <a:r>
              <a:rPr lang="en-US" dirty="0" smtClean="0"/>
              <a:t>Portfolio Allocation</a:t>
            </a:r>
            <a:endParaRPr lang="en-US" dirty="0"/>
          </a:p>
        </p:txBody>
      </p:sp>
    </p:spTree>
    <p:extLst>
      <p:ext uri="{BB962C8B-B14F-4D97-AF65-F5344CB8AC3E}">
        <p14:creationId xmlns:p14="http://schemas.microsoft.com/office/powerpoint/2010/main" val="11894344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p:txBody>
              <a:bodyPr>
                <a:normAutofit/>
              </a:bodyPr>
              <a:lstStyle/>
              <a:p>
                <a:endParaRPr lang="en-US" dirty="0" smtClean="0"/>
              </a:p>
              <a:p>
                <a:r>
                  <a:rPr lang="en-US" dirty="0" smtClean="0"/>
                  <a:t>An </a:t>
                </a:r>
                <a:r>
                  <a:rPr lang="en-US" dirty="0"/>
                  <a:t>increase in the relative expected return for the home asset leads </a:t>
                </a:r>
                <a:r>
                  <a:rPr lang="en-US" dirty="0" smtClean="0"/>
                  <a:t>investors: </a:t>
                </a:r>
              </a:p>
              <a:p>
                <a:pPr lvl="1"/>
                <a:r>
                  <a:rPr lang="en-US" dirty="0" smtClean="0"/>
                  <a:t>to </a:t>
                </a:r>
                <a:r>
                  <a:rPr lang="en-US" dirty="0"/>
                  <a:t>increase the share of this asset in their </a:t>
                </a:r>
                <a:r>
                  <a:rPr lang="en-US" dirty="0" smtClean="0"/>
                  <a:t>portfolio: </a:t>
                </a:r>
                <a14:m>
                  <m:oMath xmlns:m="http://schemas.openxmlformats.org/officeDocument/2006/math">
                    <m:f>
                      <m:fPr>
                        <m:ctrlPr>
                          <a:rPr lang="en-US" i="1"/>
                        </m:ctrlPr>
                      </m:fPr>
                      <m:num>
                        <m:r>
                          <a:rPr lang="en-US" i="1"/>
                          <m:t>𝜕</m:t>
                        </m:r>
                        <m:r>
                          <m:rPr>
                            <m:sty m:val="p"/>
                          </m:rPr>
                          <a:rPr lang="fr-FR"/>
                          <m:t>Λ</m:t>
                        </m:r>
                        <m:d>
                          <m:dPr>
                            <m:ctrlPr>
                              <a:rPr lang="en-US" i="1"/>
                            </m:ctrlPr>
                          </m:dPr>
                          <m:e>
                            <m:sSup>
                              <m:sSupPr>
                                <m:ctrlPr>
                                  <a:rPr lang="en-US" i="1"/>
                                </m:ctrlPr>
                              </m:sSupPr>
                              <m:e>
                                <m:r>
                                  <a:rPr lang="en-US" i="1"/>
                                  <m:t>𝑅</m:t>
                                </m:r>
                              </m:e>
                              <m:sup>
                                <m:r>
                                  <a:rPr lang="en-US" i="1"/>
                                  <m:t>ℯ</m:t>
                                </m:r>
                              </m:sup>
                            </m:sSup>
                            <m:r>
                              <a:rPr lang="en-US" i="1"/>
                              <m:t>,</m:t>
                            </m:r>
                            <m:r>
                              <a:rPr lang="en-US" i="1"/>
                              <m:t>𝑣</m:t>
                            </m:r>
                          </m:e>
                        </m:d>
                      </m:num>
                      <m:den>
                        <m:r>
                          <a:rPr lang="en-US" i="1"/>
                          <m:t>𝜕</m:t>
                        </m:r>
                        <m:sSup>
                          <m:sSupPr>
                            <m:ctrlPr>
                              <a:rPr lang="en-US" i="1"/>
                            </m:ctrlPr>
                          </m:sSupPr>
                          <m:e>
                            <m:r>
                              <a:rPr lang="en-US" i="1"/>
                              <m:t>𝑅</m:t>
                            </m:r>
                          </m:e>
                          <m:sup>
                            <m:r>
                              <a:rPr lang="en-US" i="1"/>
                              <m:t>ℯ</m:t>
                            </m:r>
                          </m:sup>
                        </m:sSup>
                      </m:den>
                    </m:f>
                    <m:r>
                      <a:rPr lang="en-US" i="1"/>
                      <m:t>&gt;0</m:t>
                    </m:r>
                  </m:oMath>
                </a14:m>
                <a:r>
                  <a:rPr lang="en-US" dirty="0"/>
                  <a:t> and </a:t>
                </a:r>
                <a:endParaRPr lang="en-US" dirty="0" smtClean="0"/>
              </a:p>
              <a:p>
                <a:pPr lvl="1"/>
                <a:r>
                  <a:rPr lang="en-US" dirty="0"/>
                  <a:t>t</a:t>
                </a:r>
                <a:r>
                  <a:rPr lang="en-US" dirty="0" smtClean="0"/>
                  <a:t>o decrease the share of foreign assets  </a:t>
                </a:r>
                <a14:m>
                  <m:oMath xmlns:m="http://schemas.openxmlformats.org/officeDocument/2006/math">
                    <m:f>
                      <m:fPr>
                        <m:ctrlPr>
                          <a:rPr lang="en-US" i="1"/>
                        </m:ctrlPr>
                      </m:fPr>
                      <m:num>
                        <m:r>
                          <a:rPr lang="en-US" i="1"/>
                          <m:t>𝜕</m:t>
                        </m:r>
                        <m:sSup>
                          <m:sSupPr>
                            <m:ctrlPr>
                              <a:rPr lang="en-US" i="1"/>
                            </m:ctrlPr>
                          </m:sSupPr>
                          <m:e>
                            <m:r>
                              <m:rPr>
                                <m:sty m:val="p"/>
                              </m:rPr>
                              <a:rPr lang="fr-FR"/>
                              <m:t>Λ</m:t>
                            </m:r>
                          </m:e>
                          <m:sup>
                            <m:r>
                              <a:rPr lang="en-US" i="1"/>
                              <m:t>∗</m:t>
                            </m:r>
                          </m:sup>
                        </m:sSup>
                        <m:d>
                          <m:dPr>
                            <m:ctrlPr>
                              <a:rPr lang="en-US" i="1"/>
                            </m:ctrlPr>
                          </m:dPr>
                          <m:e>
                            <m:sSup>
                              <m:sSupPr>
                                <m:ctrlPr>
                                  <a:rPr lang="en-US" i="1"/>
                                </m:ctrlPr>
                              </m:sSupPr>
                              <m:e>
                                <m:r>
                                  <a:rPr lang="en-US" i="1"/>
                                  <m:t>𝑅</m:t>
                                </m:r>
                              </m:e>
                              <m:sup>
                                <m:r>
                                  <a:rPr lang="en-US" i="1"/>
                                  <m:t>ℯ</m:t>
                                </m:r>
                              </m:sup>
                            </m:sSup>
                            <m:r>
                              <a:rPr lang="en-US" i="1"/>
                              <m:t>,</m:t>
                            </m:r>
                            <m:r>
                              <a:rPr lang="en-US" i="1"/>
                              <m:t>𝑣</m:t>
                            </m:r>
                          </m:e>
                        </m:d>
                      </m:num>
                      <m:den>
                        <m:r>
                          <a:rPr lang="en-US" i="1"/>
                          <m:t>𝜕</m:t>
                        </m:r>
                        <m:sSup>
                          <m:sSupPr>
                            <m:ctrlPr>
                              <a:rPr lang="en-US" i="1"/>
                            </m:ctrlPr>
                          </m:sSupPr>
                          <m:e>
                            <m:r>
                              <a:rPr lang="en-US" i="1"/>
                              <m:t>𝑅</m:t>
                            </m:r>
                          </m:e>
                          <m:sup>
                            <m:r>
                              <a:rPr lang="en-US" i="1"/>
                              <m:t>ℯ</m:t>
                            </m:r>
                          </m:sup>
                        </m:sSup>
                      </m:den>
                    </m:f>
                    <m:r>
                      <a:rPr lang="en-US" i="1"/>
                      <m:t>&lt;0</m:t>
                    </m:r>
                  </m:oMath>
                </a14:m>
                <a:endParaRPr lang="en-US" dirty="0" smtClean="0"/>
              </a:p>
              <a:p>
                <a:endParaRPr lang="en-US" dirty="0" smtClean="0"/>
              </a:p>
              <a:p>
                <a:r>
                  <a:rPr lang="en-US" dirty="0" smtClean="0"/>
                  <a:t>The </a:t>
                </a:r>
                <a:r>
                  <a:rPr lang="en-US" dirty="0"/>
                  <a:t>variable </a:t>
                </a:r>
                <a14:m>
                  <m:oMath xmlns:m="http://schemas.openxmlformats.org/officeDocument/2006/math">
                    <m:r>
                      <a:rPr lang="en-US" i="1">
                        <a:latin typeface="Cambria Math"/>
                      </a:rPr>
                      <m:t>𝑣</m:t>
                    </m:r>
                  </m:oMath>
                </a14:m>
                <a:r>
                  <a:rPr lang="en-US" dirty="0" smtClean="0"/>
                  <a:t> represents </a:t>
                </a:r>
                <a:r>
                  <a:rPr lang="en-US" dirty="0"/>
                  <a:t> bias in favor of foreign </a:t>
                </a:r>
                <a:r>
                  <a:rPr lang="en-US" dirty="0" smtClean="0"/>
                  <a:t>assets: </a:t>
                </a:r>
              </a:p>
              <a:p>
                <a:pPr lvl="1"/>
                <a14:m>
                  <m:oMath xmlns:m="http://schemas.openxmlformats.org/officeDocument/2006/math">
                    <m:f>
                      <m:fPr>
                        <m:ctrlPr>
                          <a:rPr lang="en-US" i="1"/>
                        </m:ctrlPr>
                      </m:fPr>
                      <m:num>
                        <m:r>
                          <a:rPr lang="en-US" i="1"/>
                          <m:t>𝜕</m:t>
                        </m:r>
                        <m:r>
                          <m:rPr>
                            <m:sty m:val="p"/>
                          </m:rPr>
                          <a:rPr lang="fr-FR"/>
                          <m:t>Λ</m:t>
                        </m:r>
                        <m:d>
                          <m:dPr>
                            <m:ctrlPr>
                              <a:rPr lang="en-US" i="1"/>
                            </m:ctrlPr>
                          </m:dPr>
                          <m:e>
                            <m:sSup>
                              <m:sSupPr>
                                <m:ctrlPr>
                                  <a:rPr lang="en-US" i="1"/>
                                </m:ctrlPr>
                              </m:sSupPr>
                              <m:e>
                                <m:r>
                                  <a:rPr lang="en-US" i="1"/>
                                  <m:t>𝑅</m:t>
                                </m:r>
                              </m:e>
                              <m:sup>
                                <m:r>
                                  <a:rPr lang="en-US" i="1"/>
                                  <m:t>ℯ</m:t>
                                </m:r>
                              </m:sup>
                            </m:sSup>
                            <m:r>
                              <a:rPr lang="en-US" i="1"/>
                              <m:t>,</m:t>
                            </m:r>
                            <m:r>
                              <a:rPr lang="en-US" i="1"/>
                              <m:t>𝑣</m:t>
                            </m:r>
                          </m:e>
                        </m:d>
                      </m:num>
                      <m:den>
                        <m:r>
                          <a:rPr lang="en-US" i="1"/>
                          <m:t>𝜕</m:t>
                        </m:r>
                        <m:r>
                          <a:rPr lang="en-US" i="1"/>
                          <m:t>𝑣</m:t>
                        </m:r>
                      </m:den>
                    </m:f>
                    <m:r>
                      <a:rPr lang="en-US" i="1"/>
                      <m:t>&lt;0</m:t>
                    </m:r>
                  </m:oMath>
                </a14:m>
                <a:r>
                  <a:rPr lang="en-US" dirty="0"/>
                  <a:t> and </a:t>
                </a:r>
                <a14:m>
                  <m:oMath xmlns:m="http://schemas.openxmlformats.org/officeDocument/2006/math">
                    <m:f>
                      <m:fPr>
                        <m:ctrlPr>
                          <a:rPr lang="en-US" i="1"/>
                        </m:ctrlPr>
                      </m:fPr>
                      <m:num>
                        <m:r>
                          <a:rPr lang="en-US" i="1"/>
                          <m:t>𝜕</m:t>
                        </m:r>
                        <m:sSup>
                          <m:sSupPr>
                            <m:ctrlPr>
                              <a:rPr lang="en-US" i="1"/>
                            </m:ctrlPr>
                          </m:sSupPr>
                          <m:e>
                            <m:r>
                              <m:rPr>
                                <m:sty m:val="p"/>
                              </m:rPr>
                              <a:rPr lang="en-US"/>
                              <m:t>Λ</m:t>
                            </m:r>
                          </m:e>
                          <m:sup>
                            <m:r>
                              <a:rPr lang="en-US" i="1"/>
                              <m:t>∗</m:t>
                            </m:r>
                          </m:sup>
                        </m:sSup>
                        <m:d>
                          <m:dPr>
                            <m:ctrlPr>
                              <a:rPr lang="en-US" i="1"/>
                            </m:ctrlPr>
                          </m:dPr>
                          <m:e>
                            <m:sSup>
                              <m:sSupPr>
                                <m:ctrlPr>
                                  <a:rPr lang="en-US" i="1"/>
                                </m:ctrlPr>
                              </m:sSupPr>
                              <m:e>
                                <m:r>
                                  <a:rPr lang="en-US" i="1"/>
                                  <m:t>𝑅</m:t>
                                </m:r>
                              </m:e>
                              <m:sup>
                                <m:r>
                                  <a:rPr lang="en-US" i="1"/>
                                  <m:t>ℯ</m:t>
                                </m:r>
                              </m:sup>
                            </m:sSup>
                            <m:r>
                              <a:rPr lang="en-US" i="1"/>
                              <m:t>,</m:t>
                            </m:r>
                            <m:r>
                              <a:rPr lang="en-US" i="1"/>
                              <m:t>𝑣</m:t>
                            </m:r>
                          </m:e>
                        </m:d>
                      </m:num>
                      <m:den>
                        <m:r>
                          <a:rPr lang="en-US" i="1"/>
                          <m:t>𝜕</m:t>
                        </m:r>
                        <m:r>
                          <a:rPr lang="en-US" i="1"/>
                          <m:t>𝑣</m:t>
                        </m:r>
                      </m:den>
                    </m:f>
                    <m:r>
                      <a:rPr lang="en-US" i="1"/>
                      <m:t>&gt;0</m:t>
                    </m:r>
                  </m:oMath>
                </a14:m>
                <a:endParaRPr lang="en-US" dirty="0"/>
              </a:p>
              <a:p>
                <a:pPr marL="45720" indent="0">
                  <a:buNone/>
                </a:pPr>
                <a:endParaRPr lang="en-US" dirty="0"/>
              </a:p>
              <a:p>
                <a:pPr marL="45720" indent="0">
                  <a:buNone/>
                </a:pPr>
                <a:endParaRPr lang="en-US" dirty="0"/>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r="-94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53</a:t>
            </a:fld>
            <a:endParaRPr lang="pt-BR"/>
          </a:p>
        </p:txBody>
      </p:sp>
      <p:sp>
        <p:nvSpPr>
          <p:cNvPr id="4" name="Titre 3"/>
          <p:cNvSpPr>
            <a:spLocks noGrp="1"/>
          </p:cNvSpPr>
          <p:nvPr>
            <p:ph type="title"/>
          </p:nvPr>
        </p:nvSpPr>
        <p:spPr/>
        <p:txBody>
          <a:bodyPr/>
          <a:lstStyle/>
          <a:p>
            <a:r>
              <a:rPr lang="en-US" dirty="0" smtClean="0"/>
              <a:t>Portfolio Allocation</a:t>
            </a:r>
            <a:endParaRPr lang="en-US" dirty="0"/>
          </a:p>
        </p:txBody>
      </p:sp>
    </p:spTree>
    <p:extLst>
      <p:ext uri="{BB962C8B-B14F-4D97-AF65-F5344CB8AC3E}">
        <p14:creationId xmlns:p14="http://schemas.microsoft.com/office/powerpoint/2010/main" val="1960324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p:txBody>
              <a:bodyPr>
                <a:normAutofit/>
              </a:bodyPr>
              <a:lstStyle/>
              <a:p>
                <a:r>
                  <a:rPr lang="en-US" b="1" dirty="0" smtClean="0"/>
                  <a:t>Home bias: </a:t>
                </a:r>
                <a:r>
                  <a:rPr lang="en-US" dirty="0" smtClean="0"/>
                  <a:t>Empirical data indicates that investors </a:t>
                </a:r>
                <a:r>
                  <a:rPr lang="en-US" dirty="0"/>
                  <a:t>tend to allocate a relatively larger share of their wealth in assets from their own country. </a:t>
                </a:r>
                <a:endParaRPr lang="en-US" dirty="0" smtClean="0"/>
              </a:p>
              <a:p>
                <a:endParaRPr lang="en-US" dirty="0"/>
              </a:p>
              <a:p>
                <a:r>
                  <a:rPr lang="en-US" dirty="0" smtClean="0"/>
                  <a:t>Home bias is </a:t>
                </a:r>
                <a:r>
                  <a:rPr lang="en-US" dirty="0"/>
                  <a:t>captured </a:t>
                </a:r>
                <a:r>
                  <a:rPr lang="en-US" dirty="0" smtClean="0"/>
                  <a:t>by </a:t>
                </a:r>
                <a:r>
                  <a:rPr lang="en-US" dirty="0"/>
                  <a:t>the following inequality:</a:t>
                </a:r>
              </a:p>
              <a:p>
                <a:endParaRPr lang="en-US" dirty="0"/>
              </a:p>
              <a:p>
                <a:pPr marL="45720" indent="0">
                  <a:buNone/>
                </a:pPr>
                <a14:m>
                  <m:oMathPara xmlns:m="http://schemas.openxmlformats.org/officeDocument/2006/math">
                    <m:oMathParaPr>
                      <m:jc m:val="centerGroup"/>
                    </m:oMathParaPr>
                    <m:oMath xmlns:m="http://schemas.openxmlformats.org/officeDocument/2006/math">
                      <m:r>
                        <m:rPr>
                          <m:sty m:val="p"/>
                        </m:rPr>
                        <a:rPr lang="fr-FR"/>
                        <m:t>Λ</m:t>
                      </m:r>
                      <m:d>
                        <m:dPr>
                          <m:ctrlPr>
                            <a:rPr lang="en-US" i="1"/>
                          </m:ctrlPr>
                        </m:dPr>
                        <m:e>
                          <m:sSubSup>
                            <m:sSubSupPr>
                              <m:ctrlPr>
                                <a:rPr lang="en-US" i="1"/>
                              </m:ctrlPr>
                            </m:sSubSupPr>
                            <m:e>
                              <m:r>
                                <a:rPr lang="en-US" i="1"/>
                                <m:t>𝑅</m:t>
                              </m:r>
                            </m:e>
                            <m:sub>
                              <m:r>
                                <a:rPr lang="en-US" i="1"/>
                                <m:t>𝑡</m:t>
                              </m:r>
                              <m:r>
                                <a:rPr lang="en-US" i="1"/>
                                <m:t>+1</m:t>
                              </m:r>
                            </m:sub>
                            <m:sup>
                              <m:r>
                                <a:rPr lang="en-US" i="1"/>
                                <m:t>ℯ</m:t>
                              </m:r>
                            </m:sup>
                          </m:sSubSup>
                          <m:r>
                            <a:rPr lang="en-US" i="1"/>
                            <m:t>,</m:t>
                          </m:r>
                          <m:sSub>
                            <m:sSubPr>
                              <m:ctrlPr>
                                <a:rPr lang="en-US" i="1"/>
                              </m:ctrlPr>
                            </m:sSubPr>
                            <m:e>
                              <m:r>
                                <a:rPr lang="en-US" i="1"/>
                                <m:t>𝑣</m:t>
                              </m:r>
                            </m:e>
                            <m:sub>
                              <m:r>
                                <a:rPr lang="en-US" i="1"/>
                                <m:t>𝑡</m:t>
                              </m:r>
                            </m:sub>
                          </m:sSub>
                        </m:e>
                      </m:d>
                      <m:r>
                        <a:rPr lang="en-US" i="1"/>
                        <m:t>+</m:t>
                      </m:r>
                      <m:sSup>
                        <m:sSupPr>
                          <m:ctrlPr>
                            <a:rPr lang="en-US" i="1"/>
                          </m:ctrlPr>
                        </m:sSupPr>
                        <m:e>
                          <m:r>
                            <m:rPr>
                              <m:sty m:val="p"/>
                            </m:rPr>
                            <a:rPr lang="fr-FR"/>
                            <m:t>Λ</m:t>
                          </m:r>
                        </m:e>
                        <m:sup>
                          <m:r>
                            <a:rPr lang="en-US" i="1"/>
                            <m:t>∗</m:t>
                          </m:r>
                        </m:sup>
                      </m:sSup>
                      <m:d>
                        <m:dPr>
                          <m:ctrlPr>
                            <a:rPr lang="en-US" i="1"/>
                          </m:ctrlPr>
                        </m:dPr>
                        <m:e>
                          <m:sSubSup>
                            <m:sSubSupPr>
                              <m:ctrlPr>
                                <a:rPr lang="en-US" i="1"/>
                              </m:ctrlPr>
                            </m:sSubSupPr>
                            <m:e>
                              <m:r>
                                <a:rPr lang="en-US" i="1"/>
                                <m:t>𝑅</m:t>
                              </m:r>
                            </m:e>
                            <m:sub>
                              <m:r>
                                <a:rPr lang="en-US" i="1"/>
                                <m:t>𝑡</m:t>
                              </m:r>
                              <m:r>
                                <a:rPr lang="en-US" i="1"/>
                                <m:t>+1</m:t>
                              </m:r>
                            </m:sub>
                            <m:sup>
                              <m:r>
                                <a:rPr lang="en-US" i="1"/>
                                <m:t>ℯ</m:t>
                              </m:r>
                            </m:sup>
                          </m:sSubSup>
                          <m:r>
                            <a:rPr lang="en-US" i="1"/>
                            <m:t>,</m:t>
                          </m:r>
                          <m:sSub>
                            <m:sSubPr>
                              <m:ctrlPr>
                                <a:rPr lang="en-US" i="1"/>
                              </m:ctrlPr>
                            </m:sSubPr>
                            <m:e>
                              <m:r>
                                <a:rPr lang="en-US" i="1"/>
                                <m:t>𝑣</m:t>
                              </m:r>
                            </m:e>
                            <m:sub>
                              <m:r>
                                <a:rPr lang="en-US" i="1"/>
                                <m:t>𝑡</m:t>
                              </m:r>
                            </m:sub>
                          </m:sSub>
                        </m:e>
                      </m:d>
                      <m:r>
                        <a:rPr lang="en-US" i="1"/>
                        <m:t>&gt;1</m:t>
                      </m:r>
                    </m:oMath>
                  </m:oMathPara>
                </a14:m>
                <a:endParaRPr lang="en-US" dirty="0"/>
              </a:p>
              <a:p>
                <a:endParaRPr lang="en-US" dirty="0"/>
              </a:p>
              <a:p>
                <a:pPr lvl="1"/>
                <a:r>
                  <a:rPr lang="en-US" dirty="0" smtClean="0"/>
                  <a:t>the </a:t>
                </a:r>
                <a:r>
                  <a:rPr lang="en-US" dirty="0"/>
                  <a:t>sum of the share of income allocated to assets from their own country is greater than 1.</a:t>
                </a:r>
              </a:p>
              <a:p>
                <a:pPr marL="45720" indent="0">
                  <a:buNone/>
                </a:pPr>
                <a:endParaRPr lang="en-US" dirty="0"/>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54</a:t>
            </a:fld>
            <a:endParaRPr lang="pt-BR"/>
          </a:p>
        </p:txBody>
      </p:sp>
      <p:sp>
        <p:nvSpPr>
          <p:cNvPr id="4" name="Titre 3"/>
          <p:cNvSpPr>
            <a:spLocks noGrp="1"/>
          </p:cNvSpPr>
          <p:nvPr>
            <p:ph type="title"/>
          </p:nvPr>
        </p:nvSpPr>
        <p:spPr/>
        <p:txBody>
          <a:bodyPr/>
          <a:lstStyle/>
          <a:p>
            <a:r>
              <a:rPr lang="en-US" dirty="0" smtClean="0"/>
              <a:t>Home Bias</a:t>
            </a:r>
            <a:endParaRPr lang="en-US" dirty="0"/>
          </a:p>
        </p:txBody>
      </p:sp>
    </p:spTree>
    <p:extLst>
      <p:ext uri="{BB962C8B-B14F-4D97-AF65-F5344CB8AC3E}">
        <p14:creationId xmlns:p14="http://schemas.microsoft.com/office/powerpoint/2010/main" val="665814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p:txBody>
              <a:bodyPr>
                <a:normAutofit fontScale="92500" lnSpcReduction="20000"/>
              </a:bodyPr>
              <a:lstStyle/>
              <a:p>
                <a:r>
                  <a:rPr lang="en-US" dirty="0"/>
                  <a:t>The total demand for home assets will be the sum of the domestic and foreign demands, which, in turn, corresponds to the share of the respective wealth allocated in these assets. Using the definition of </a:t>
                </a:r>
                <a14:m>
                  <m:oMath xmlns:m="http://schemas.openxmlformats.org/officeDocument/2006/math">
                    <m:r>
                      <m:rPr>
                        <m:sty m:val="p"/>
                      </m:rPr>
                      <a:rPr lang="en-US"/>
                      <m:t>Λ</m:t>
                    </m:r>
                  </m:oMath>
                </a14:m>
                <a:r>
                  <a:rPr lang="en-US" dirty="0"/>
                  <a:t> and </a:t>
                </a:r>
                <a14:m>
                  <m:oMath xmlns:m="http://schemas.openxmlformats.org/officeDocument/2006/math">
                    <m:r>
                      <m:rPr>
                        <m:sty m:val="p"/>
                      </m:rPr>
                      <a:rPr lang="en-US"/>
                      <m:t>Λ</m:t>
                    </m:r>
                  </m:oMath>
                </a14:m>
                <a:r>
                  <a:rPr lang="en-US" dirty="0"/>
                  <a:t> * in equations (8.27) and (8.28), we have that the demand for home assets, measured in foreign currency, is given by:</a:t>
                </a:r>
              </a:p>
              <a:p>
                <a:r>
                  <a:rPr lang="en-US" dirty="0"/>
                  <a:t> </a:t>
                </a:r>
              </a:p>
              <a:p>
                <a:r>
                  <a:rPr lang="en-US" dirty="0"/>
                  <a:t>	</a:t>
                </a:r>
                <a14:m>
                  <m:oMath xmlns:m="http://schemas.openxmlformats.org/officeDocument/2006/math">
                    <m:r>
                      <m:rPr>
                        <m:sty m:val="p"/>
                      </m:rPr>
                      <a:rPr lang="fr-FR"/>
                      <m:t>Λ</m:t>
                    </m:r>
                    <m:d>
                      <m:dPr>
                        <m:ctrlPr>
                          <a:rPr lang="en-US" i="1"/>
                        </m:ctrlPr>
                      </m:dPr>
                      <m:e>
                        <m:sSubSup>
                          <m:sSubSupPr>
                            <m:ctrlPr>
                              <a:rPr lang="en-US" i="1"/>
                            </m:ctrlPr>
                          </m:sSubSupPr>
                          <m:e>
                            <m:r>
                              <a:rPr lang="en-US" i="1"/>
                              <m:t>𝑅</m:t>
                            </m:r>
                          </m:e>
                          <m:sub>
                            <m:r>
                              <a:rPr lang="en-US" i="1"/>
                              <m:t>𝑡</m:t>
                            </m:r>
                            <m:r>
                              <a:rPr lang="en-US" i="1"/>
                              <m:t>+1</m:t>
                            </m:r>
                          </m:sub>
                          <m:sup>
                            <m:r>
                              <a:rPr lang="en-US" i="1"/>
                              <m:t>ℯ</m:t>
                            </m:r>
                          </m:sup>
                        </m:sSubSup>
                        <m:r>
                          <a:rPr lang="en-US" i="1"/>
                          <m:t>,</m:t>
                        </m:r>
                        <m:sSub>
                          <m:sSubPr>
                            <m:ctrlPr>
                              <a:rPr lang="en-US" i="1"/>
                            </m:ctrlPr>
                          </m:sSubPr>
                          <m:e>
                            <m:r>
                              <a:rPr lang="en-US" i="1"/>
                              <m:t>𝑣</m:t>
                            </m:r>
                          </m:e>
                          <m:sub>
                            <m:r>
                              <a:rPr lang="en-US" i="1"/>
                              <m:t>𝑡</m:t>
                            </m:r>
                          </m:sub>
                        </m:sSub>
                      </m:e>
                    </m:d>
                    <m:f>
                      <m:fPr>
                        <m:ctrlPr>
                          <a:rPr lang="en-US" i="1"/>
                        </m:ctrlPr>
                      </m:fPr>
                      <m:num>
                        <m:sSub>
                          <m:sSubPr>
                            <m:ctrlPr>
                              <a:rPr lang="en-US" i="1"/>
                            </m:ctrlPr>
                          </m:sSubPr>
                          <m:e>
                            <m:r>
                              <a:rPr lang="en-US" i="1"/>
                              <m:t>𝑊</m:t>
                            </m:r>
                          </m:e>
                          <m:sub>
                            <m:r>
                              <a:rPr lang="en-US" i="1"/>
                              <m:t>𝑡</m:t>
                            </m:r>
                          </m:sub>
                        </m:sSub>
                      </m:num>
                      <m:den>
                        <m:sSub>
                          <m:sSubPr>
                            <m:ctrlPr>
                              <a:rPr lang="en-US" i="1"/>
                            </m:ctrlPr>
                          </m:sSubPr>
                          <m:e>
                            <m:r>
                              <m:rPr>
                                <m:sty m:val="p"/>
                              </m:rPr>
                              <a:rPr lang="en-US"/>
                              <m:t>S</m:t>
                            </m:r>
                          </m:e>
                          <m:sub>
                            <m:r>
                              <a:rPr lang="en-US" i="1"/>
                              <m:t>𝑡</m:t>
                            </m:r>
                          </m:sub>
                        </m:sSub>
                      </m:den>
                    </m:f>
                    <m:r>
                      <a:rPr lang="en-US" i="1"/>
                      <m:t>+(1−</m:t>
                    </m:r>
                    <m:sSup>
                      <m:sSupPr>
                        <m:ctrlPr>
                          <a:rPr lang="en-US" i="1"/>
                        </m:ctrlPr>
                      </m:sSupPr>
                      <m:e>
                        <m:r>
                          <m:rPr>
                            <m:sty m:val="p"/>
                          </m:rPr>
                          <a:rPr lang="fr-FR"/>
                          <m:t>Λ</m:t>
                        </m:r>
                      </m:e>
                      <m:sup>
                        <m:r>
                          <a:rPr lang="en-US" i="1"/>
                          <m:t>∗</m:t>
                        </m:r>
                      </m:sup>
                    </m:sSup>
                    <m:d>
                      <m:dPr>
                        <m:ctrlPr>
                          <a:rPr lang="en-US" i="1"/>
                        </m:ctrlPr>
                      </m:dPr>
                      <m:e>
                        <m:sSubSup>
                          <m:sSubSupPr>
                            <m:ctrlPr>
                              <a:rPr lang="en-US" i="1"/>
                            </m:ctrlPr>
                          </m:sSubSupPr>
                          <m:e>
                            <m:r>
                              <a:rPr lang="en-US" i="1"/>
                              <m:t>𝑅</m:t>
                            </m:r>
                          </m:e>
                          <m:sub>
                            <m:r>
                              <a:rPr lang="en-US" i="1"/>
                              <m:t>𝑡</m:t>
                            </m:r>
                            <m:r>
                              <a:rPr lang="en-US" i="1"/>
                              <m:t>+1</m:t>
                            </m:r>
                          </m:sub>
                          <m:sup>
                            <m:r>
                              <a:rPr lang="en-US" i="1"/>
                              <m:t>ℯ</m:t>
                            </m:r>
                          </m:sup>
                        </m:sSubSup>
                        <m:r>
                          <a:rPr lang="en-US" i="1"/>
                          <m:t>,</m:t>
                        </m:r>
                        <m:sSub>
                          <m:sSubPr>
                            <m:ctrlPr>
                              <a:rPr lang="en-US" i="1"/>
                            </m:ctrlPr>
                          </m:sSubPr>
                          <m:e>
                            <m:r>
                              <a:rPr lang="en-US" i="1"/>
                              <m:t>𝑣</m:t>
                            </m:r>
                          </m:e>
                          <m:sub>
                            <m:r>
                              <a:rPr lang="en-US" i="1"/>
                              <m:t>𝑡</m:t>
                            </m:r>
                          </m:sub>
                        </m:sSub>
                      </m:e>
                    </m:d>
                    <m:r>
                      <a:rPr lang="en-US" i="1"/>
                      <m:t>)</m:t>
                    </m:r>
                    <m:sSubSup>
                      <m:sSubSupPr>
                        <m:ctrlPr>
                          <a:rPr lang="en-US" i="1"/>
                        </m:ctrlPr>
                      </m:sSubSupPr>
                      <m:e>
                        <m:r>
                          <a:rPr lang="en-US" i="1"/>
                          <m:t>𝑊</m:t>
                        </m:r>
                      </m:e>
                      <m:sub>
                        <m:r>
                          <a:rPr lang="en-US" i="1"/>
                          <m:t>𝑡</m:t>
                        </m:r>
                      </m:sub>
                      <m:sup>
                        <m:r>
                          <a:rPr lang="en-US" i="1"/>
                          <m:t>∗</m:t>
                        </m:r>
                      </m:sup>
                    </m:sSubSup>
                    <m:r>
                      <a:rPr lang="en-US" i="1"/>
                      <m:t>,</m:t>
                    </m:r>
                  </m:oMath>
                </a14:m>
                <a:endParaRPr lang="en-US" dirty="0"/>
              </a:p>
              <a:p>
                <a:r>
                  <a:rPr lang="en-US" dirty="0"/>
                  <a:t> </a:t>
                </a:r>
              </a:p>
              <a:p>
                <a:r>
                  <a:rPr lang="en-US" dirty="0"/>
                  <a:t>The equilibrium condition in the assets market requires that the total supply of assets from one country be equal to its global demand in each period. Taking the stock of domestic assets, , as an exogenous variable, we have that:</a:t>
                </a:r>
              </a:p>
              <a:p>
                <a:r>
                  <a:rPr lang="en-US" dirty="0"/>
                  <a:t> </a:t>
                </a:r>
              </a:p>
              <a:p>
                <a:r>
                  <a:rPr lang="en-US" dirty="0"/>
                  <a:t>	</a:t>
                </a:r>
                <a14:m>
                  <m:oMath xmlns:m="http://schemas.openxmlformats.org/officeDocument/2006/math">
                    <m:f>
                      <m:fPr>
                        <m:ctrlPr>
                          <a:rPr lang="en-US" i="1"/>
                        </m:ctrlPr>
                      </m:fPr>
                      <m:num>
                        <m:sSub>
                          <m:sSubPr>
                            <m:ctrlPr>
                              <a:rPr lang="en-US" i="1"/>
                            </m:ctrlPr>
                          </m:sSubPr>
                          <m:e>
                            <m:r>
                              <a:rPr lang="en-US" i="1"/>
                              <m:t>𝐴</m:t>
                            </m:r>
                          </m:e>
                          <m:sub>
                            <m:r>
                              <a:rPr lang="en-US" i="1"/>
                              <m:t>𝑡</m:t>
                            </m:r>
                          </m:sub>
                        </m:sSub>
                      </m:num>
                      <m:den>
                        <m:sSub>
                          <m:sSubPr>
                            <m:ctrlPr>
                              <a:rPr lang="en-US" i="1"/>
                            </m:ctrlPr>
                          </m:sSubPr>
                          <m:e>
                            <m:r>
                              <m:rPr>
                                <m:sty m:val="p"/>
                              </m:rPr>
                              <a:rPr lang="en-US"/>
                              <m:t>S</m:t>
                            </m:r>
                          </m:e>
                          <m:sub>
                            <m:r>
                              <a:rPr lang="en-US" i="1"/>
                              <m:t>𝑡</m:t>
                            </m:r>
                          </m:sub>
                        </m:sSub>
                      </m:den>
                    </m:f>
                    <m:r>
                      <a:rPr lang="en-US" i="1"/>
                      <m:t>=</m:t>
                    </m:r>
                    <m:r>
                      <m:rPr>
                        <m:sty m:val="p"/>
                      </m:rPr>
                      <a:rPr lang="fr-FR"/>
                      <m:t>Λ</m:t>
                    </m:r>
                    <m:d>
                      <m:dPr>
                        <m:ctrlPr>
                          <a:rPr lang="en-US" i="1"/>
                        </m:ctrlPr>
                      </m:dPr>
                      <m:e>
                        <m:sSubSup>
                          <m:sSubSupPr>
                            <m:ctrlPr>
                              <a:rPr lang="en-US" i="1"/>
                            </m:ctrlPr>
                          </m:sSubSupPr>
                          <m:e>
                            <m:r>
                              <a:rPr lang="en-US" i="1"/>
                              <m:t>𝑅</m:t>
                            </m:r>
                          </m:e>
                          <m:sub>
                            <m:r>
                              <a:rPr lang="en-US" i="1"/>
                              <m:t>𝑡</m:t>
                            </m:r>
                            <m:r>
                              <a:rPr lang="en-US" i="1"/>
                              <m:t>+1</m:t>
                            </m:r>
                          </m:sub>
                          <m:sup>
                            <m:r>
                              <a:rPr lang="en-US" i="1"/>
                              <m:t>ℯ</m:t>
                            </m:r>
                          </m:sup>
                        </m:sSubSup>
                        <m:r>
                          <a:rPr lang="en-US" i="1"/>
                          <m:t>,</m:t>
                        </m:r>
                        <m:sSub>
                          <m:sSubPr>
                            <m:ctrlPr>
                              <a:rPr lang="en-US" i="1"/>
                            </m:ctrlPr>
                          </m:sSubPr>
                          <m:e>
                            <m:r>
                              <a:rPr lang="en-US" i="1"/>
                              <m:t>𝑣</m:t>
                            </m:r>
                          </m:e>
                          <m:sub>
                            <m:r>
                              <a:rPr lang="en-US" i="1"/>
                              <m:t>𝑡</m:t>
                            </m:r>
                          </m:sub>
                        </m:sSub>
                      </m:e>
                    </m:d>
                    <m:f>
                      <m:fPr>
                        <m:ctrlPr>
                          <a:rPr lang="en-US" i="1"/>
                        </m:ctrlPr>
                      </m:fPr>
                      <m:num>
                        <m:sSub>
                          <m:sSubPr>
                            <m:ctrlPr>
                              <a:rPr lang="en-US" i="1"/>
                            </m:ctrlPr>
                          </m:sSubPr>
                          <m:e>
                            <m:r>
                              <a:rPr lang="en-US" i="1"/>
                              <m:t>𝑊</m:t>
                            </m:r>
                          </m:e>
                          <m:sub>
                            <m:r>
                              <a:rPr lang="en-US" i="1"/>
                              <m:t>𝑡</m:t>
                            </m:r>
                          </m:sub>
                        </m:sSub>
                      </m:num>
                      <m:den>
                        <m:sSub>
                          <m:sSubPr>
                            <m:ctrlPr>
                              <a:rPr lang="en-US" i="1"/>
                            </m:ctrlPr>
                          </m:sSubPr>
                          <m:e>
                            <m:r>
                              <m:rPr>
                                <m:sty m:val="p"/>
                              </m:rPr>
                              <a:rPr lang="en-US"/>
                              <m:t>S</m:t>
                            </m:r>
                          </m:e>
                          <m:sub>
                            <m:r>
                              <a:rPr lang="en-US" i="1"/>
                              <m:t>𝑡</m:t>
                            </m:r>
                          </m:sub>
                        </m:sSub>
                      </m:den>
                    </m:f>
                    <m:r>
                      <a:rPr lang="en-US" i="1"/>
                      <m:t>+(1−</m:t>
                    </m:r>
                    <m:sSup>
                      <m:sSupPr>
                        <m:ctrlPr>
                          <a:rPr lang="en-US" i="1"/>
                        </m:ctrlPr>
                      </m:sSupPr>
                      <m:e>
                        <m:r>
                          <m:rPr>
                            <m:sty m:val="p"/>
                          </m:rPr>
                          <a:rPr lang="fr-FR"/>
                          <m:t>Λ</m:t>
                        </m:r>
                      </m:e>
                      <m:sup>
                        <m:r>
                          <a:rPr lang="en-US" i="1"/>
                          <m:t>∗</m:t>
                        </m:r>
                      </m:sup>
                    </m:sSup>
                    <m:d>
                      <m:dPr>
                        <m:ctrlPr>
                          <a:rPr lang="en-US" i="1"/>
                        </m:ctrlPr>
                      </m:dPr>
                      <m:e>
                        <m:sSubSup>
                          <m:sSubSupPr>
                            <m:ctrlPr>
                              <a:rPr lang="en-US" i="1"/>
                            </m:ctrlPr>
                          </m:sSubSupPr>
                          <m:e>
                            <m:r>
                              <a:rPr lang="en-US" i="1"/>
                              <m:t>𝑅</m:t>
                            </m:r>
                          </m:e>
                          <m:sub>
                            <m:r>
                              <a:rPr lang="en-US" i="1"/>
                              <m:t>𝑡</m:t>
                            </m:r>
                            <m:r>
                              <a:rPr lang="en-US" i="1"/>
                              <m:t>+1</m:t>
                            </m:r>
                          </m:sub>
                          <m:sup>
                            <m:r>
                              <a:rPr lang="en-US" i="1"/>
                              <m:t>ℯ</m:t>
                            </m:r>
                          </m:sup>
                        </m:sSubSup>
                        <m:r>
                          <a:rPr lang="en-US" i="1"/>
                          <m:t>,</m:t>
                        </m:r>
                        <m:sSub>
                          <m:sSubPr>
                            <m:ctrlPr>
                              <a:rPr lang="en-US" i="1"/>
                            </m:ctrlPr>
                          </m:sSubPr>
                          <m:e>
                            <m:r>
                              <a:rPr lang="en-US" i="1"/>
                              <m:t>𝑣</m:t>
                            </m:r>
                          </m:e>
                          <m:sub>
                            <m:r>
                              <a:rPr lang="en-US" i="1"/>
                              <m:t>𝑡</m:t>
                            </m:r>
                          </m:sub>
                        </m:sSub>
                      </m:e>
                    </m:d>
                    <m:r>
                      <a:rPr lang="en-US" i="1"/>
                      <m:t>)</m:t>
                    </m:r>
                    <m:sSubSup>
                      <m:sSubSupPr>
                        <m:ctrlPr>
                          <a:rPr lang="en-US" i="1"/>
                        </m:ctrlPr>
                      </m:sSubSupPr>
                      <m:e>
                        <m:r>
                          <a:rPr lang="en-US" i="1"/>
                          <m:t>𝑊</m:t>
                        </m:r>
                      </m:e>
                      <m:sub>
                        <m:r>
                          <a:rPr lang="en-US" i="1"/>
                          <m:t>𝑡</m:t>
                        </m:r>
                      </m:sub>
                      <m:sup>
                        <m:r>
                          <a:rPr lang="en-US" i="1"/>
                          <m:t>∗</m:t>
                        </m:r>
                      </m:sup>
                    </m:sSubSup>
                    <m:r>
                      <a:rPr lang="en-US" i="1"/>
                      <m:t>,</m:t>
                    </m:r>
                  </m:oMath>
                </a14:m>
                <a:endParaRPr lang="en-US" dirty="0"/>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2075" r="-79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55</a:t>
            </a:fld>
            <a:endParaRPr lang="pt-BR"/>
          </a:p>
        </p:txBody>
      </p:sp>
      <p:sp>
        <p:nvSpPr>
          <p:cNvPr id="4" name="Titre 3"/>
          <p:cNvSpPr>
            <a:spLocks noGrp="1"/>
          </p:cNvSpPr>
          <p:nvPr>
            <p:ph type="title"/>
          </p:nvPr>
        </p:nvSpPr>
        <p:spPr/>
        <p:txBody>
          <a:bodyPr/>
          <a:lstStyle/>
          <a:p>
            <a:endParaRPr lang="en-US"/>
          </a:p>
        </p:txBody>
      </p:sp>
    </p:spTree>
    <p:extLst>
      <p:ext uri="{BB962C8B-B14F-4D97-AF65-F5344CB8AC3E}">
        <p14:creationId xmlns:p14="http://schemas.microsoft.com/office/powerpoint/2010/main" val="7131351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p:txBody>
              <a:bodyPr>
                <a:normAutofit fontScale="70000" lnSpcReduction="20000"/>
              </a:bodyPr>
              <a:lstStyle/>
              <a:p>
                <a:r>
                  <a:rPr lang="en-US" dirty="0"/>
                  <a:t>If the domestic assets market is in equilibrium, the foreign assets will also be, therefore not being necessary to write an equilibrium equation. Notice that in the models studied previously, we did not make the asset market equilibrium equations explicit. With the assumption of perfect substitutability between assets, interest rate parity made investors perfectly indifferent regarding assets from different countries, so that the assets market could be treated as a single, global market. The equilibrium of the other markets guaranteed global asset market equilibrium and investors allocated their portfolio according to the need to obtain equilibrium in the asset market for each country.</a:t>
                </a:r>
              </a:p>
              <a:p>
                <a:r>
                  <a:rPr lang="en-US" dirty="0"/>
                  <a:t>Using the definitions of equations (8.25) and (8.26), we can rewrite equilibrium equation (8.31) as:</a:t>
                </a:r>
              </a:p>
              <a:p>
                <a:r>
                  <a:rPr lang="en-US" dirty="0"/>
                  <a:t> </a:t>
                </a:r>
              </a:p>
              <a:p>
                <a:r>
                  <a:rPr lang="en-US" dirty="0"/>
                  <a:t>	</a:t>
                </a:r>
                <a14:m>
                  <m:oMath xmlns:m="http://schemas.openxmlformats.org/officeDocument/2006/math">
                    <m:f>
                      <m:fPr>
                        <m:ctrlPr>
                          <a:rPr lang="en-US" i="1"/>
                        </m:ctrlPr>
                      </m:fPr>
                      <m:num>
                        <m:sSub>
                          <m:sSubPr>
                            <m:ctrlPr>
                              <a:rPr lang="en-US" i="1"/>
                            </m:ctrlPr>
                          </m:sSubPr>
                          <m:e>
                            <m:r>
                              <a:rPr lang="en-US" i="1"/>
                              <m:t>𝐴</m:t>
                            </m:r>
                          </m:e>
                          <m:sub>
                            <m:r>
                              <a:rPr lang="en-US" i="1"/>
                              <m:t>𝑡</m:t>
                            </m:r>
                          </m:sub>
                        </m:sSub>
                      </m:num>
                      <m:den>
                        <m:sSub>
                          <m:sSubPr>
                            <m:ctrlPr>
                              <a:rPr lang="en-US" i="1"/>
                            </m:ctrlPr>
                          </m:sSubPr>
                          <m:e>
                            <m:r>
                              <m:rPr>
                                <m:sty m:val="p"/>
                              </m:rPr>
                              <a:rPr lang="en-US"/>
                              <m:t>S</m:t>
                            </m:r>
                          </m:e>
                          <m:sub>
                            <m:r>
                              <a:rPr lang="en-US" i="1"/>
                              <m:t>𝑡</m:t>
                            </m:r>
                          </m:sub>
                        </m:sSub>
                      </m:den>
                    </m:f>
                    <m:r>
                      <a:rPr lang="en-US" i="1"/>
                      <m:t>=</m:t>
                    </m:r>
                    <m:r>
                      <m:rPr>
                        <m:sty m:val="p"/>
                      </m:rPr>
                      <a:rPr lang="fr-FR"/>
                      <m:t>Λ</m:t>
                    </m:r>
                    <m:d>
                      <m:dPr>
                        <m:ctrlPr>
                          <a:rPr lang="en-US" i="1"/>
                        </m:ctrlPr>
                      </m:dPr>
                      <m:e>
                        <m:sSubSup>
                          <m:sSubSupPr>
                            <m:ctrlPr>
                              <a:rPr lang="en-US" i="1"/>
                            </m:ctrlPr>
                          </m:sSubSupPr>
                          <m:e>
                            <m:r>
                              <a:rPr lang="en-US" i="1"/>
                              <m:t>𝑅</m:t>
                            </m:r>
                          </m:e>
                          <m:sub>
                            <m:r>
                              <a:rPr lang="en-US" i="1"/>
                              <m:t>𝑡</m:t>
                            </m:r>
                            <m:r>
                              <a:rPr lang="en-US" i="1"/>
                              <m:t>+1</m:t>
                            </m:r>
                          </m:sub>
                          <m:sup>
                            <m:r>
                              <a:rPr lang="en-US" i="1"/>
                              <m:t>ℯ</m:t>
                            </m:r>
                          </m:sup>
                        </m:sSubSup>
                        <m:r>
                          <a:rPr lang="en-US" i="1"/>
                          <m:t>,</m:t>
                        </m:r>
                        <m:sSub>
                          <m:sSubPr>
                            <m:ctrlPr>
                              <a:rPr lang="en-US" i="1"/>
                            </m:ctrlPr>
                          </m:sSubPr>
                          <m:e>
                            <m:r>
                              <a:rPr lang="en-US" i="1"/>
                              <m:t>𝑣</m:t>
                            </m:r>
                          </m:e>
                          <m:sub>
                            <m:r>
                              <a:rPr lang="en-US" i="1"/>
                              <m:t>𝑡</m:t>
                            </m:r>
                          </m:sub>
                        </m:sSub>
                      </m:e>
                    </m:d>
                    <m:d>
                      <m:dPr>
                        <m:ctrlPr>
                          <a:rPr lang="en-US" i="1"/>
                        </m:ctrlPr>
                      </m:dPr>
                      <m:e>
                        <m:f>
                          <m:fPr>
                            <m:ctrlPr>
                              <a:rPr lang="en-US" i="1"/>
                            </m:ctrlPr>
                          </m:fPr>
                          <m:num>
                            <m:sSub>
                              <m:sSubPr>
                                <m:ctrlPr>
                                  <a:rPr lang="en-US" i="1"/>
                                </m:ctrlPr>
                              </m:sSubPr>
                              <m:e>
                                <m:r>
                                  <a:rPr lang="en-US" i="1"/>
                                  <m:t>𝐴</m:t>
                                </m:r>
                              </m:e>
                              <m:sub>
                                <m:r>
                                  <a:rPr lang="en-US" i="1"/>
                                  <m:t>𝑡</m:t>
                                </m:r>
                              </m:sub>
                            </m:sSub>
                          </m:num>
                          <m:den>
                            <m:sSub>
                              <m:sSubPr>
                                <m:ctrlPr>
                                  <a:rPr lang="en-US" i="1"/>
                                </m:ctrlPr>
                              </m:sSubPr>
                              <m:e>
                                <m:r>
                                  <m:rPr>
                                    <m:sty m:val="p"/>
                                  </m:rPr>
                                  <a:rPr lang="en-US"/>
                                  <m:t>S</m:t>
                                </m:r>
                              </m:e>
                              <m:sub>
                                <m:r>
                                  <a:rPr lang="en-US" i="1"/>
                                  <m:t>𝑡</m:t>
                                </m:r>
                              </m:sub>
                            </m:sSub>
                          </m:den>
                        </m:f>
                        <m:r>
                          <a:rPr lang="en-US" i="1"/>
                          <m:t>+</m:t>
                        </m:r>
                        <m:sSub>
                          <m:sSubPr>
                            <m:ctrlPr>
                              <a:rPr lang="en-US" i="1"/>
                            </m:ctrlPr>
                          </m:sSubPr>
                          <m:e>
                            <m:r>
                              <a:rPr lang="en-US" i="1"/>
                              <m:t>𝐵</m:t>
                            </m:r>
                          </m:e>
                          <m:sub>
                            <m:r>
                              <a:rPr lang="en-US" i="1"/>
                              <m:t>𝑡</m:t>
                            </m:r>
                          </m:sub>
                        </m:sSub>
                      </m:e>
                    </m:d>
                    <m:r>
                      <a:rPr lang="en-US" i="1"/>
                      <m:t>+</m:t>
                    </m:r>
                    <m:d>
                      <m:dPr>
                        <m:ctrlPr>
                          <a:rPr lang="en-US" i="1"/>
                        </m:ctrlPr>
                      </m:dPr>
                      <m:e>
                        <m:r>
                          <a:rPr lang="en-US" i="1"/>
                          <m:t>1−</m:t>
                        </m:r>
                        <m:sSup>
                          <m:sSupPr>
                            <m:ctrlPr>
                              <a:rPr lang="en-US" i="1"/>
                            </m:ctrlPr>
                          </m:sSupPr>
                          <m:e>
                            <m:r>
                              <m:rPr>
                                <m:sty m:val="p"/>
                              </m:rPr>
                              <a:rPr lang="fr-FR"/>
                              <m:t>Λ</m:t>
                            </m:r>
                          </m:e>
                          <m:sup>
                            <m:r>
                              <a:rPr lang="en-US" i="1"/>
                              <m:t>∗</m:t>
                            </m:r>
                          </m:sup>
                        </m:sSup>
                        <m:d>
                          <m:dPr>
                            <m:ctrlPr>
                              <a:rPr lang="en-US" i="1"/>
                            </m:ctrlPr>
                          </m:dPr>
                          <m:e>
                            <m:sSubSup>
                              <m:sSubSupPr>
                                <m:ctrlPr>
                                  <a:rPr lang="en-US" i="1"/>
                                </m:ctrlPr>
                              </m:sSubSupPr>
                              <m:e>
                                <m:r>
                                  <a:rPr lang="en-US" i="1"/>
                                  <m:t>𝑅</m:t>
                                </m:r>
                              </m:e>
                              <m:sub>
                                <m:r>
                                  <a:rPr lang="en-US" i="1"/>
                                  <m:t>𝑡</m:t>
                                </m:r>
                                <m:r>
                                  <a:rPr lang="en-US" i="1"/>
                                  <m:t>+1</m:t>
                                </m:r>
                              </m:sub>
                              <m:sup>
                                <m:r>
                                  <a:rPr lang="en-US" i="1"/>
                                  <m:t>ℯ</m:t>
                                </m:r>
                              </m:sup>
                            </m:sSubSup>
                            <m:r>
                              <a:rPr lang="en-US" i="1"/>
                              <m:t>,</m:t>
                            </m:r>
                            <m:sSub>
                              <m:sSubPr>
                                <m:ctrlPr>
                                  <a:rPr lang="en-US" i="1"/>
                                </m:ctrlPr>
                              </m:sSubPr>
                              <m:e>
                                <m:r>
                                  <a:rPr lang="en-US" i="1"/>
                                  <m:t>𝑣</m:t>
                                </m:r>
                              </m:e>
                              <m:sub>
                                <m:r>
                                  <a:rPr lang="en-US" i="1"/>
                                  <m:t>𝑡</m:t>
                                </m:r>
                              </m:sub>
                            </m:sSub>
                          </m:e>
                        </m:d>
                      </m:e>
                    </m:d>
                    <m:d>
                      <m:dPr>
                        <m:ctrlPr>
                          <a:rPr lang="en-US" i="1"/>
                        </m:ctrlPr>
                      </m:dPr>
                      <m:e>
                        <m:sSubSup>
                          <m:sSubSupPr>
                            <m:ctrlPr>
                              <a:rPr lang="en-US" i="1"/>
                            </m:ctrlPr>
                          </m:sSubSupPr>
                          <m:e>
                            <m:r>
                              <a:rPr lang="en-US" i="1"/>
                              <m:t>𝐴</m:t>
                            </m:r>
                          </m:e>
                          <m:sub>
                            <m:r>
                              <a:rPr lang="en-US" i="1"/>
                              <m:t>𝑡</m:t>
                            </m:r>
                          </m:sub>
                          <m:sup>
                            <m:r>
                              <a:rPr lang="en-US" i="1"/>
                              <m:t>∗</m:t>
                            </m:r>
                          </m:sup>
                        </m:sSubSup>
                        <m:r>
                          <a:rPr lang="en-US" i="1"/>
                          <m:t>−</m:t>
                        </m:r>
                        <m:sSub>
                          <m:sSubPr>
                            <m:ctrlPr>
                              <a:rPr lang="en-US" i="1"/>
                            </m:ctrlPr>
                          </m:sSubPr>
                          <m:e>
                            <m:r>
                              <a:rPr lang="en-US" i="1"/>
                              <m:t>𝐵</m:t>
                            </m:r>
                          </m:e>
                          <m:sub>
                            <m:r>
                              <a:rPr lang="en-US" i="1"/>
                              <m:t>𝑡</m:t>
                            </m:r>
                          </m:sub>
                        </m:sSub>
                      </m:e>
                    </m:d>
                    <m:r>
                      <a:rPr lang="en-US" i="1"/>
                      <m:t>.</m:t>
                    </m:r>
                  </m:oMath>
                </a14:m>
                <a:r>
                  <a:rPr lang="en-US" dirty="0"/>
                  <a:t>	(8.32)</a:t>
                </a:r>
              </a:p>
              <a:p>
                <a:r>
                  <a:rPr lang="en-US" dirty="0"/>
                  <a:t> </a:t>
                </a:r>
              </a:p>
              <a:p>
                <a:r>
                  <a:rPr lang="en-US" dirty="0"/>
                  <a:t>Equation (8.32) establishes the relation between exchange rate S and NIIP </a:t>
                </a:r>
                <a:r>
                  <a:rPr lang="en-US" i="1" dirty="0"/>
                  <a:t>B,</a:t>
                </a:r>
                <a:r>
                  <a:rPr lang="en-US" dirty="0"/>
                  <a:t> which renders the portfolio composition consonant with the asset market equilibrium. We name the relation equation as</a:t>
                </a:r>
                <a:r>
                  <a:rPr lang="en-US" b="1" dirty="0"/>
                  <a:t> Portfolio Balance (PB)</a:t>
                </a:r>
                <a:r>
                  <a:rPr lang="en-US" dirty="0"/>
                  <a:t>. Notice that the exchange rate affects the value of domestic assets measured in foreign currency, </a:t>
                </a:r>
                <a14:m>
                  <m:oMath xmlns:m="http://schemas.openxmlformats.org/officeDocument/2006/math">
                    <m:f>
                      <m:fPr>
                        <m:ctrlPr>
                          <a:rPr lang="en-US" i="1"/>
                        </m:ctrlPr>
                      </m:fPr>
                      <m:num>
                        <m:sSub>
                          <m:sSubPr>
                            <m:ctrlPr>
                              <a:rPr lang="en-US" i="1"/>
                            </m:ctrlPr>
                          </m:sSubPr>
                          <m:e>
                            <m:r>
                              <a:rPr lang="en-US" i="1"/>
                              <m:t>𝐴</m:t>
                            </m:r>
                          </m:e>
                          <m:sub>
                            <m:r>
                              <a:rPr lang="en-US" i="1"/>
                              <m:t>𝑡</m:t>
                            </m:r>
                          </m:sub>
                        </m:sSub>
                      </m:num>
                      <m:den>
                        <m:sSub>
                          <m:sSubPr>
                            <m:ctrlPr>
                              <a:rPr lang="en-US" i="1"/>
                            </m:ctrlPr>
                          </m:sSubPr>
                          <m:e>
                            <m:r>
                              <m:rPr>
                                <m:sty m:val="p"/>
                              </m:rPr>
                              <a:rPr lang="en-US"/>
                              <m:t>S</m:t>
                            </m:r>
                          </m:e>
                          <m:sub>
                            <m:r>
                              <a:rPr lang="en-US" i="1"/>
                              <m:t>𝑡</m:t>
                            </m:r>
                          </m:sub>
                        </m:sSub>
                      </m:den>
                    </m:f>
                  </m:oMath>
                </a14:m>
                <a:r>
                  <a:rPr lang="en-US" dirty="0"/>
                  <a:t>, while the exchange rate variation expectation, by means of the interest differential </a:t>
                </a:r>
                <a14:m>
                  <m:oMath xmlns:m="http://schemas.openxmlformats.org/officeDocument/2006/math">
                    <m:sSubSup>
                      <m:sSubSupPr>
                        <m:ctrlPr>
                          <a:rPr lang="en-US" i="1"/>
                        </m:ctrlPr>
                      </m:sSubSupPr>
                      <m:e>
                        <m:r>
                          <a:rPr lang="en-US" i="1"/>
                          <m:t>𝑅</m:t>
                        </m:r>
                      </m:e>
                      <m:sub>
                        <m:r>
                          <a:rPr lang="en-US" i="1"/>
                          <m:t>𝑡</m:t>
                        </m:r>
                        <m:r>
                          <a:rPr lang="en-US" i="1"/>
                          <m:t>+1</m:t>
                        </m:r>
                      </m:sub>
                      <m:sup>
                        <m:r>
                          <a:rPr lang="en-US" i="1"/>
                          <m:t>ℯ</m:t>
                        </m:r>
                      </m:sup>
                    </m:sSubSup>
                  </m:oMath>
                </a14:m>
                <a:r>
                  <a:rPr lang="en-US" dirty="0"/>
                  <a:t>, determines the allocation of the asset portfolio.</a:t>
                </a:r>
              </a:p>
              <a:p>
                <a:endParaRPr lang="en-US" dirty="0"/>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1245" r="-79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56</a:t>
            </a:fld>
            <a:endParaRPr lang="pt-BR"/>
          </a:p>
        </p:txBody>
      </p:sp>
      <p:sp>
        <p:nvSpPr>
          <p:cNvPr id="4" name="Titre 3"/>
          <p:cNvSpPr>
            <a:spLocks noGrp="1"/>
          </p:cNvSpPr>
          <p:nvPr>
            <p:ph type="title"/>
          </p:nvPr>
        </p:nvSpPr>
        <p:spPr/>
        <p:txBody>
          <a:bodyPr/>
          <a:lstStyle/>
          <a:p>
            <a:endParaRPr lang="en-US"/>
          </a:p>
        </p:txBody>
      </p:sp>
    </p:spTree>
    <p:extLst>
      <p:ext uri="{BB962C8B-B14F-4D97-AF65-F5344CB8AC3E}">
        <p14:creationId xmlns:p14="http://schemas.microsoft.com/office/powerpoint/2010/main" val="31378720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p:txBody>
              <a:bodyPr>
                <a:normAutofit fontScale="92500" lnSpcReduction="10000"/>
              </a:bodyPr>
              <a:lstStyle/>
              <a:p>
                <a:r>
                  <a:rPr lang="en-US" dirty="0"/>
                  <a:t>It is interesting to analyze the implications of equation (8.32) in the extreme case where there is no substitutability whatsoever between assets, namely, when the share of wealth allocated in each type of asset is constant and is not affected by its relative yield. This would be the extreme case in opposition to the hypothesis normally used where assets are perfect substitutes. It is an unreal situation, but one that helps us understand the impact of imperfect substitutability of assets. </a:t>
                </a:r>
              </a:p>
              <a:p>
                <a:r>
                  <a:rPr lang="en-US" b="1" dirty="0"/>
                  <a:t>If there were no substitutability whatsoever between assets, the exchange rate would be completely determined by the distribution of world wealth. </a:t>
                </a:r>
                <a:r>
                  <a:rPr lang="en-US" dirty="0"/>
                  <a:t>More precisely, equation (8.32) would imply:</a:t>
                </a:r>
              </a:p>
              <a:p>
                <a:r>
                  <a:rPr lang="en-US" dirty="0"/>
                  <a:t> </a:t>
                </a:r>
              </a:p>
              <a:p>
                <a:r>
                  <a:rPr lang="en-US" dirty="0"/>
                  <a:t>	</a:t>
                </a:r>
                <a14:m>
                  <m:oMath xmlns:m="http://schemas.openxmlformats.org/officeDocument/2006/math">
                    <m:sSub>
                      <m:sSubPr>
                        <m:ctrlPr>
                          <a:rPr lang="en-US" i="1"/>
                        </m:ctrlPr>
                      </m:sSubPr>
                      <m:e>
                        <m:r>
                          <m:rPr>
                            <m:sty m:val="p"/>
                          </m:rPr>
                          <a:rPr lang="en-US"/>
                          <m:t>S</m:t>
                        </m:r>
                      </m:e>
                      <m:sub>
                        <m:r>
                          <a:rPr lang="en-US" i="1"/>
                          <m:t>𝑡</m:t>
                        </m:r>
                      </m:sub>
                    </m:sSub>
                    <m:r>
                      <a:rPr lang="en-US" i="1"/>
                      <m:t>=</m:t>
                    </m:r>
                    <m:f>
                      <m:fPr>
                        <m:ctrlPr>
                          <a:rPr lang="en-US" i="1"/>
                        </m:ctrlPr>
                      </m:fPr>
                      <m:num>
                        <m:r>
                          <a:rPr lang="en-US" i="1"/>
                          <m:t>(1−</m:t>
                        </m:r>
                        <m:r>
                          <m:rPr>
                            <m:sty m:val="p"/>
                          </m:rPr>
                          <a:rPr lang="fr-FR"/>
                          <m:t>Λ</m:t>
                        </m:r>
                        <m:r>
                          <a:rPr lang="en-US" i="1"/>
                          <m:t>)</m:t>
                        </m:r>
                        <m:sSub>
                          <m:sSubPr>
                            <m:ctrlPr>
                              <a:rPr lang="en-US" i="1"/>
                            </m:ctrlPr>
                          </m:sSubPr>
                          <m:e>
                            <m:r>
                              <a:rPr lang="en-US" i="1"/>
                              <m:t>𝐴</m:t>
                            </m:r>
                          </m:e>
                          <m:sub>
                            <m:r>
                              <a:rPr lang="en-US" i="1"/>
                              <m:t>𝑡</m:t>
                            </m:r>
                          </m:sub>
                        </m:sSub>
                      </m:num>
                      <m:den>
                        <m:d>
                          <m:dPr>
                            <m:ctrlPr>
                              <a:rPr lang="en-US" i="1"/>
                            </m:ctrlPr>
                          </m:dPr>
                          <m:e>
                            <m:r>
                              <a:rPr lang="en-US" i="1"/>
                              <m:t>1−</m:t>
                            </m:r>
                            <m:sSup>
                              <m:sSupPr>
                                <m:ctrlPr>
                                  <a:rPr lang="en-US" i="1"/>
                                </m:ctrlPr>
                              </m:sSupPr>
                              <m:e>
                                <m:r>
                                  <m:rPr>
                                    <m:sty m:val="p"/>
                                  </m:rPr>
                                  <a:rPr lang="fr-FR"/>
                                  <m:t>Λ</m:t>
                                </m:r>
                              </m:e>
                              <m:sup>
                                <m:r>
                                  <a:rPr lang="en-US" i="1"/>
                                  <m:t>∗</m:t>
                                </m:r>
                              </m:sup>
                            </m:sSup>
                          </m:e>
                        </m:d>
                        <m:sSubSup>
                          <m:sSubSupPr>
                            <m:ctrlPr>
                              <a:rPr lang="en-US" i="1"/>
                            </m:ctrlPr>
                          </m:sSubSupPr>
                          <m:e>
                            <m:r>
                              <a:rPr lang="en-US" i="1"/>
                              <m:t>𝐴</m:t>
                            </m:r>
                          </m:e>
                          <m:sub>
                            <m:r>
                              <a:rPr lang="en-US" i="1"/>
                              <m:t>𝑡</m:t>
                            </m:r>
                          </m:sub>
                          <m:sup>
                            <m:r>
                              <a:rPr lang="en-US" i="1"/>
                              <m:t>∗</m:t>
                            </m:r>
                          </m:sup>
                        </m:sSubSup>
                        <m:r>
                          <a:rPr lang="en-US" i="1"/>
                          <m:t>+</m:t>
                        </m:r>
                        <m:d>
                          <m:dPr>
                            <m:ctrlPr>
                              <a:rPr lang="en-US" i="1"/>
                            </m:ctrlPr>
                          </m:dPr>
                          <m:e>
                            <m:sSup>
                              <m:sSupPr>
                                <m:ctrlPr>
                                  <a:rPr lang="en-US" i="1"/>
                                </m:ctrlPr>
                              </m:sSupPr>
                              <m:e>
                                <m:r>
                                  <m:rPr>
                                    <m:sty m:val="p"/>
                                  </m:rPr>
                                  <a:rPr lang="fr-FR"/>
                                  <m:t>Λ</m:t>
                                </m:r>
                              </m:e>
                              <m:sup>
                                <m:r>
                                  <a:rPr lang="en-US" i="1"/>
                                  <m:t>∗</m:t>
                                </m:r>
                              </m:sup>
                            </m:sSup>
                            <m:r>
                              <a:rPr lang="en-US" i="1"/>
                              <m:t>+</m:t>
                            </m:r>
                            <m:r>
                              <m:rPr>
                                <m:sty m:val="p"/>
                              </m:rPr>
                              <a:rPr lang="fr-FR"/>
                              <m:t>Λ</m:t>
                            </m:r>
                            <m:r>
                              <a:rPr lang="en-US" i="1"/>
                              <m:t>−1</m:t>
                            </m:r>
                          </m:e>
                        </m:d>
                        <m:sSub>
                          <m:sSubPr>
                            <m:ctrlPr>
                              <a:rPr lang="en-US" i="1"/>
                            </m:ctrlPr>
                          </m:sSubPr>
                          <m:e>
                            <m:r>
                              <a:rPr lang="en-US" i="1"/>
                              <m:t>𝐵</m:t>
                            </m:r>
                          </m:e>
                          <m:sub>
                            <m:r>
                              <a:rPr lang="en-US" i="1"/>
                              <m:t>𝑡</m:t>
                            </m:r>
                          </m:sub>
                        </m:sSub>
                      </m:den>
                    </m:f>
                    <m:r>
                      <a:rPr lang="en-US" i="1"/>
                      <m:t>.</m:t>
                    </m:r>
                  </m:oMath>
                </a14:m>
                <a:r>
                  <a:rPr lang="en-US"/>
                  <a:t>	</a:t>
                </a:r>
                <a:endParaRPr lang="en-US"/>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1383" r="-123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57</a:t>
            </a:fld>
            <a:endParaRPr lang="pt-BR"/>
          </a:p>
        </p:txBody>
      </p:sp>
      <p:sp>
        <p:nvSpPr>
          <p:cNvPr id="4" name="Titre 3"/>
          <p:cNvSpPr>
            <a:spLocks noGrp="1"/>
          </p:cNvSpPr>
          <p:nvPr>
            <p:ph type="title"/>
          </p:nvPr>
        </p:nvSpPr>
        <p:spPr/>
        <p:txBody>
          <a:bodyPr/>
          <a:lstStyle/>
          <a:p>
            <a:endParaRPr lang="en-US"/>
          </a:p>
        </p:txBody>
      </p:sp>
    </p:spTree>
    <p:extLst>
      <p:ext uri="{BB962C8B-B14F-4D97-AF65-F5344CB8AC3E}">
        <p14:creationId xmlns:p14="http://schemas.microsoft.com/office/powerpoint/2010/main" val="281190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en-US" dirty="0" smtClean="0"/>
              <a:t>Another </a:t>
            </a:r>
            <a:r>
              <a:rPr lang="en-US" dirty="0"/>
              <a:t>noteworthy fact of the </a:t>
            </a:r>
            <a:r>
              <a:rPr lang="en-US" dirty="0" smtClean="0"/>
              <a:t>2000s: the </a:t>
            </a:r>
            <a:r>
              <a:rPr lang="en-US" dirty="0"/>
              <a:t>increase in gross capital flows between countries. </a:t>
            </a:r>
            <a:endParaRPr lang="en-US" dirty="0" smtClean="0"/>
          </a:p>
          <a:p>
            <a:pPr lvl="1"/>
            <a:r>
              <a:rPr lang="en-US" dirty="0" smtClean="0"/>
              <a:t>Average </a:t>
            </a:r>
            <a:r>
              <a:rPr lang="en-US" dirty="0"/>
              <a:t>gross capital </a:t>
            </a:r>
            <a:r>
              <a:rPr lang="en-US" dirty="0" smtClean="0"/>
              <a:t>flow as a share of GDP</a:t>
            </a:r>
          </a:p>
          <a:p>
            <a:pPr lvl="2"/>
            <a:r>
              <a:rPr lang="en-US" dirty="0" smtClean="0"/>
              <a:t>1970s</a:t>
            </a:r>
            <a:r>
              <a:rPr lang="fr-FR" dirty="0" smtClean="0"/>
              <a:t>:</a:t>
            </a:r>
            <a:r>
              <a:rPr lang="en-US" dirty="0" smtClean="0"/>
              <a:t> 9.5</a:t>
            </a:r>
            <a:r>
              <a:rPr lang="en-US" dirty="0"/>
              <a:t>% </a:t>
            </a:r>
            <a:r>
              <a:rPr lang="en-US" dirty="0" smtClean="0"/>
              <a:t>for </a:t>
            </a:r>
            <a:r>
              <a:rPr lang="en-US" dirty="0"/>
              <a:t>rich countries and 7.01% for middle-income countries. </a:t>
            </a:r>
            <a:endParaRPr lang="en-US" dirty="0" smtClean="0"/>
          </a:p>
          <a:p>
            <a:pPr lvl="2"/>
            <a:r>
              <a:rPr lang="en-US" dirty="0" smtClean="0"/>
              <a:t>2000s</a:t>
            </a:r>
            <a:r>
              <a:rPr lang="en-US" dirty="0"/>
              <a:t>:</a:t>
            </a:r>
            <a:r>
              <a:rPr lang="en-US" dirty="0" smtClean="0"/>
              <a:t> 32.65</a:t>
            </a:r>
            <a:r>
              <a:rPr lang="en-US" dirty="0"/>
              <a:t>% </a:t>
            </a:r>
            <a:r>
              <a:rPr lang="en-US" dirty="0" smtClean="0"/>
              <a:t>and 15.06</a:t>
            </a:r>
            <a:r>
              <a:rPr lang="en-US" dirty="0"/>
              <a:t>% of GDP, respectively. </a:t>
            </a:r>
          </a:p>
          <a:p>
            <a:endParaRPr lang="en-US" dirty="0" smtClean="0"/>
          </a:p>
          <a:p>
            <a:r>
              <a:rPr lang="en-US" dirty="0" smtClean="0"/>
              <a:t>Intertemporal </a:t>
            </a:r>
            <a:r>
              <a:rPr lang="en-US" dirty="0"/>
              <a:t>model assumes that investors are indifferent between domestic and foreign </a:t>
            </a:r>
            <a:r>
              <a:rPr lang="en-US" dirty="0" smtClean="0"/>
              <a:t>assets =&gt; </a:t>
            </a:r>
            <a:r>
              <a:rPr lang="en-US" dirty="0"/>
              <a:t>it only explains net capital </a:t>
            </a:r>
            <a:r>
              <a:rPr lang="en-US" dirty="0" smtClean="0"/>
              <a:t>flows. </a:t>
            </a:r>
          </a:p>
          <a:p>
            <a:endParaRPr lang="en-US" dirty="0"/>
          </a:p>
          <a:p>
            <a:r>
              <a:rPr lang="en-US" dirty="0" smtClean="0"/>
              <a:t>Given </a:t>
            </a:r>
            <a:r>
              <a:rPr lang="en-US" dirty="0"/>
              <a:t>the </a:t>
            </a:r>
            <a:r>
              <a:rPr lang="en-US" dirty="0" smtClean="0"/>
              <a:t>huge increase </a:t>
            </a:r>
            <a:r>
              <a:rPr lang="en-US" dirty="0"/>
              <a:t>in such flow in the last years, this simplifying hypothesis seems to be excluding something important that needs to be explained. </a:t>
            </a:r>
            <a:endParaRPr lang="en-US" dirty="0" smtClean="0"/>
          </a:p>
          <a:p>
            <a:pPr lvl="1"/>
            <a:r>
              <a:rPr lang="en-US" dirty="0" smtClean="0"/>
              <a:t>In </a:t>
            </a:r>
            <a:r>
              <a:rPr lang="en-US" dirty="0"/>
              <a:t>fact, this could be the key to understanding the recent trajectory of net financial flows.</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6</a:t>
            </a:fld>
            <a:endParaRPr lang="pt-BR"/>
          </a:p>
        </p:txBody>
      </p:sp>
      <p:sp>
        <p:nvSpPr>
          <p:cNvPr id="4" name="Titre 3"/>
          <p:cNvSpPr>
            <a:spLocks noGrp="1"/>
          </p:cNvSpPr>
          <p:nvPr>
            <p:ph type="title"/>
          </p:nvPr>
        </p:nvSpPr>
        <p:spPr/>
        <p:txBody>
          <a:bodyPr/>
          <a:lstStyle/>
          <a:p>
            <a:r>
              <a:rPr lang="fr-FR" dirty="0" smtClean="0"/>
              <a:t>Introduction</a:t>
            </a:r>
            <a:endParaRPr lang="en-US" dirty="0"/>
          </a:p>
        </p:txBody>
      </p:sp>
    </p:spTree>
    <p:extLst>
      <p:ext uri="{BB962C8B-B14F-4D97-AF65-F5344CB8AC3E}">
        <p14:creationId xmlns:p14="http://schemas.microsoft.com/office/powerpoint/2010/main" val="1425215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sz="2800" dirty="0" smtClean="0"/>
              <a:t>Objective of this chapter:</a:t>
            </a:r>
          </a:p>
          <a:p>
            <a:pPr lvl="1"/>
            <a:endParaRPr lang="en-US" sz="2400" dirty="0" smtClean="0"/>
          </a:p>
          <a:p>
            <a:pPr lvl="1"/>
            <a:r>
              <a:rPr lang="en-US" sz="2400" dirty="0" smtClean="0"/>
              <a:t>to </a:t>
            </a:r>
            <a:r>
              <a:rPr lang="en-US" sz="2400" dirty="0"/>
              <a:t>investigate the implication of the increase of gross capital flow </a:t>
            </a:r>
            <a:r>
              <a:rPr lang="en-US" sz="2400" dirty="0" smtClean="0"/>
              <a:t>and</a:t>
            </a:r>
          </a:p>
          <a:p>
            <a:pPr lvl="1"/>
            <a:endParaRPr lang="en-US" sz="2400" dirty="0" smtClean="0"/>
          </a:p>
          <a:p>
            <a:pPr lvl="1"/>
            <a:r>
              <a:rPr lang="en-US" sz="2400" dirty="0" smtClean="0"/>
              <a:t>analyze </a:t>
            </a:r>
            <a:r>
              <a:rPr lang="en-US" sz="2400" dirty="0"/>
              <a:t>the adjustment of the economy to shocks in a context where assets from different countries are not perfect substitutes. </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7</a:t>
            </a:fld>
            <a:endParaRPr lang="pt-BR"/>
          </a:p>
        </p:txBody>
      </p:sp>
      <p:sp>
        <p:nvSpPr>
          <p:cNvPr id="4" name="Titre 3"/>
          <p:cNvSpPr>
            <a:spLocks noGrp="1"/>
          </p:cNvSpPr>
          <p:nvPr>
            <p:ph type="title"/>
          </p:nvPr>
        </p:nvSpPr>
        <p:spPr/>
        <p:txBody>
          <a:bodyPr/>
          <a:lstStyle/>
          <a:p>
            <a:r>
              <a:rPr lang="fr-FR" dirty="0" smtClean="0"/>
              <a:t>Introduction</a:t>
            </a:r>
            <a:endParaRPr lang="en-US" dirty="0"/>
          </a:p>
        </p:txBody>
      </p:sp>
    </p:spTree>
    <p:extLst>
      <p:ext uri="{BB962C8B-B14F-4D97-AF65-F5344CB8AC3E}">
        <p14:creationId xmlns:p14="http://schemas.microsoft.com/office/powerpoint/2010/main" val="4159945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t>Most of the international macroeconomics literature uses the simplifying assumption that assets issued by different </a:t>
            </a:r>
            <a:r>
              <a:rPr lang="en-US" dirty="0" smtClean="0"/>
              <a:t>countries </a:t>
            </a:r>
            <a:r>
              <a:rPr lang="en-US" dirty="0"/>
              <a:t>are perfect </a:t>
            </a:r>
            <a:r>
              <a:rPr lang="en-US" dirty="0" smtClean="0"/>
              <a:t>substitutes. </a:t>
            </a:r>
          </a:p>
          <a:p>
            <a:pPr lvl="1"/>
            <a:endParaRPr lang="en-US" dirty="0" smtClean="0"/>
          </a:p>
          <a:p>
            <a:pPr marL="365760" lvl="1" indent="0">
              <a:buNone/>
            </a:pPr>
            <a:r>
              <a:rPr lang="fr-FR" dirty="0" smtClean="0"/>
              <a:t>=&gt; </a:t>
            </a:r>
            <a:r>
              <a:rPr lang="en-US" dirty="0" smtClean="0"/>
              <a:t>When </a:t>
            </a:r>
            <a:r>
              <a:rPr lang="en-US" dirty="0"/>
              <a:t>there is free mobility of capital, the return on assets should be the same for all countries. </a:t>
            </a:r>
            <a:endParaRPr lang="en-US" dirty="0" smtClean="0"/>
          </a:p>
          <a:p>
            <a:endParaRPr lang="en-US" dirty="0"/>
          </a:p>
          <a:p>
            <a:r>
              <a:rPr lang="en-US" dirty="0" smtClean="0"/>
              <a:t>In </a:t>
            </a:r>
            <a:r>
              <a:rPr lang="en-US" dirty="0"/>
              <a:t>practical terms, this means that the interest rate paid by the Greek government for foreign loans should be the same as that paid by the Swedish government. </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8</a:t>
            </a:fld>
            <a:endParaRPr lang="pt-BR"/>
          </a:p>
        </p:txBody>
      </p:sp>
      <p:sp>
        <p:nvSpPr>
          <p:cNvPr id="4" name="Titre 3"/>
          <p:cNvSpPr>
            <a:spLocks noGrp="1"/>
          </p:cNvSpPr>
          <p:nvPr>
            <p:ph type="title"/>
          </p:nvPr>
        </p:nvSpPr>
        <p:spPr/>
        <p:txBody>
          <a:bodyPr/>
          <a:lstStyle/>
          <a:p>
            <a:r>
              <a:rPr lang="en-US" dirty="0" smtClean="0"/>
              <a:t>Assets </a:t>
            </a:r>
            <a:r>
              <a:rPr lang="en-US" dirty="0"/>
              <a:t>from Different Countries: Imperfect Substitutes</a:t>
            </a:r>
          </a:p>
        </p:txBody>
      </p:sp>
    </p:spTree>
    <p:extLst>
      <p:ext uri="{BB962C8B-B14F-4D97-AF65-F5344CB8AC3E}">
        <p14:creationId xmlns:p14="http://schemas.microsoft.com/office/powerpoint/2010/main" val="237165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r>
              <a:rPr lang="en-US" dirty="0" smtClean="0"/>
              <a:t>However, international </a:t>
            </a:r>
            <a:r>
              <a:rPr lang="en-US" dirty="0"/>
              <a:t>investors do not view Greek sovereign debt as being identical to Swedish, mainly for two reasons. </a:t>
            </a:r>
            <a:endParaRPr lang="en-US" dirty="0" smtClean="0"/>
          </a:p>
          <a:p>
            <a:pPr lvl="1"/>
            <a:endParaRPr lang="en-US" dirty="0" smtClean="0"/>
          </a:p>
          <a:p>
            <a:pPr marL="708660" lvl="1" indent="-342900">
              <a:buFont typeface="+mj-lt"/>
              <a:buAutoNum type="arabicPeriod"/>
            </a:pPr>
            <a:r>
              <a:rPr lang="en-US" dirty="0" smtClean="0"/>
              <a:t>The </a:t>
            </a:r>
            <a:r>
              <a:rPr lang="en-US" dirty="0"/>
              <a:t>default risk associated to the issuer of the debt is not the same: it is much greater for the Greek government than for the </a:t>
            </a:r>
            <a:r>
              <a:rPr lang="en-US" dirty="0" smtClean="0"/>
              <a:t>Swedish.</a:t>
            </a:r>
          </a:p>
          <a:p>
            <a:pPr marL="708660" lvl="1" indent="-342900">
              <a:buFont typeface="+mj-lt"/>
              <a:buAutoNum type="arabicPeriod"/>
            </a:pPr>
            <a:endParaRPr lang="en-US" dirty="0"/>
          </a:p>
          <a:p>
            <a:pPr marL="708660" lvl="1" indent="-342900">
              <a:buFont typeface="+mj-lt"/>
              <a:buAutoNum type="arabicPeriod"/>
            </a:pPr>
            <a:r>
              <a:rPr lang="en-US" dirty="0"/>
              <a:t>T</a:t>
            </a:r>
            <a:r>
              <a:rPr lang="en-US" dirty="0" smtClean="0"/>
              <a:t>he Greek </a:t>
            </a:r>
            <a:r>
              <a:rPr lang="en-US" dirty="0"/>
              <a:t>government debt is issued in euros, while the Swedish government bond is issued in Swedish crowns, and the exchange rate between currencies can change between the time of purchase and redemption.</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9</a:t>
            </a:fld>
            <a:endParaRPr lang="pt-BR"/>
          </a:p>
        </p:txBody>
      </p:sp>
      <p:sp>
        <p:nvSpPr>
          <p:cNvPr id="4" name="Titre 3"/>
          <p:cNvSpPr>
            <a:spLocks noGrp="1"/>
          </p:cNvSpPr>
          <p:nvPr>
            <p:ph type="title"/>
          </p:nvPr>
        </p:nvSpPr>
        <p:spPr/>
        <p:txBody>
          <a:bodyPr/>
          <a:lstStyle/>
          <a:p>
            <a:r>
              <a:rPr lang="en-US" dirty="0" smtClean="0"/>
              <a:t>Greek Vs. Swedish Bonds</a:t>
            </a:r>
            <a:endParaRPr lang="en-US" dirty="0"/>
          </a:p>
        </p:txBody>
      </p:sp>
    </p:spTree>
    <p:extLst>
      <p:ext uri="{BB962C8B-B14F-4D97-AF65-F5344CB8AC3E}">
        <p14:creationId xmlns:p14="http://schemas.microsoft.com/office/powerpoint/2010/main" val="27311066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ade">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Grad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ad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1039</TotalTime>
  <Words>6260</Words>
  <Application>Microsoft Office PowerPoint</Application>
  <PresentationFormat>Affichage à l'écran (4:3)</PresentationFormat>
  <Paragraphs>542</Paragraphs>
  <Slides>57</Slides>
  <Notes>0</Notes>
  <HiddenSlides>0</HiddenSlides>
  <MMClips>0</MMClips>
  <ScaleCrop>false</ScaleCrop>
  <HeadingPairs>
    <vt:vector size="4" baseType="variant">
      <vt:variant>
        <vt:lpstr>Thème</vt:lpstr>
      </vt:variant>
      <vt:variant>
        <vt:i4>1</vt:i4>
      </vt:variant>
      <vt:variant>
        <vt:lpstr>Titres des diapositives</vt:lpstr>
      </vt:variant>
      <vt:variant>
        <vt:i4>57</vt:i4>
      </vt:variant>
    </vt:vector>
  </HeadingPairs>
  <TitlesOfParts>
    <vt:vector size="58" baseType="lpstr">
      <vt:lpstr>Grade</vt:lpstr>
      <vt:lpstr>Principles of International Finance and Open Economy Macroeconomics</vt:lpstr>
      <vt:lpstr>Chapter 8 Portfolio Diversification and Capital Flows</vt:lpstr>
      <vt:lpstr>Introduction</vt:lpstr>
      <vt:lpstr>Introduction</vt:lpstr>
      <vt:lpstr>Introduction</vt:lpstr>
      <vt:lpstr>Introduction</vt:lpstr>
      <vt:lpstr>Introduction</vt:lpstr>
      <vt:lpstr>Assets from Different Countries: Imperfect Substitutes</vt:lpstr>
      <vt:lpstr>Greek Vs. Swedish Bonds</vt:lpstr>
      <vt:lpstr>Differences in risk</vt:lpstr>
      <vt:lpstr>Portfolio Diversification</vt:lpstr>
      <vt:lpstr>Gross Capital Flows and  Current Account </vt:lpstr>
      <vt:lpstr>Gross Capital Flows and  Current Account </vt:lpstr>
      <vt:lpstr>Credit and Debt Denominated in the Same Currency</vt:lpstr>
      <vt:lpstr>Income Balance</vt:lpstr>
      <vt:lpstr>Different Interest Rates</vt:lpstr>
      <vt:lpstr>Different Interest Rates and Risk</vt:lpstr>
      <vt:lpstr>Credit in Foreign Currency and Debt in Domestic Currency</vt:lpstr>
      <vt:lpstr>Income Balance</vt:lpstr>
      <vt:lpstr>Effect of Exchange Rate Depreciation</vt:lpstr>
      <vt:lpstr>Current Account</vt:lpstr>
      <vt:lpstr>Greek Debt Crisis</vt:lpstr>
      <vt:lpstr>Présentation PowerPoint</vt:lpstr>
      <vt:lpstr>Greek Debt Crisis</vt:lpstr>
      <vt:lpstr>Greek Debt Crisis</vt:lpstr>
      <vt:lpstr>Greek Debt Crisis</vt:lpstr>
      <vt:lpstr>Greek Debt Crisis</vt:lpstr>
      <vt:lpstr>Net International Investment Position: Mystery</vt:lpstr>
      <vt:lpstr>  FIGURE 8.3: NIIP and the US  Current Account  </vt:lpstr>
      <vt:lpstr>FIGURE 8.3: NIIP and the  US Current Account</vt:lpstr>
      <vt:lpstr>Dark Matter</vt:lpstr>
      <vt:lpstr>Dark Matter</vt:lpstr>
      <vt:lpstr>Dark Matter in the US</vt:lpstr>
      <vt:lpstr>Valuation Effect</vt:lpstr>
      <vt:lpstr>Valuation Effect</vt:lpstr>
      <vt:lpstr>Valuation Effect</vt:lpstr>
      <vt:lpstr>Valuation Effect</vt:lpstr>
      <vt:lpstr>Valuation Effect: Intuition</vt:lpstr>
      <vt:lpstr>Valuation Effect: US</vt:lpstr>
      <vt:lpstr>Valuation Effect: the US</vt:lpstr>
      <vt:lpstr>Direct Investment and Stock Market Investment</vt:lpstr>
      <vt:lpstr>Direct Investment and Stock Market Investment</vt:lpstr>
      <vt:lpstr>Current-Account Balance</vt:lpstr>
      <vt:lpstr>Présentation PowerPoint</vt:lpstr>
      <vt:lpstr>NIIP, CA and Valuation Effect</vt:lpstr>
      <vt:lpstr>NIIP, CA and Valuation Effect</vt:lpstr>
      <vt:lpstr>Impact of Shocks on Exchange Rate and Current Account</vt:lpstr>
      <vt:lpstr>Evolution of the NIIP</vt:lpstr>
      <vt:lpstr>Evolution of the NIIP</vt:lpstr>
      <vt:lpstr>Portfolio Allocation</vt:lpstr>
      <vt:lpstr>Portfolio Allocation</vt:lpstr>
      <vt:lpstr>Portfolio Allocation</vt:lpstr>
      <vt:lpstr>Portfolio Allocation</vt:lpstr>
      <vt:lpstr>Home Bias</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International Finance and Open Economy Macroeconomics</dc:title>
  <dc:creator>ncepge</dc:creator>
  <cp:lastModifiedBy>TERRA</cp:lastModifiedBy>
  <cp:revision>77</cp:revision>
  <dcterms:created xsi:type="dcterms:W3CDTF">2015-05-06T19:47:20Z</dcterms:created>
  <dcterms:modified xsi:type="dcterms:W3CDTF">2015-06-16T12:22:37Z</dcterms:modified>
</cp:coreProperties>
</file>